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0" r:id="rId2"/>
    <p:sldId id="282" r:id="rId3"/>
    <p:sldId id="296" r:id="rId4"/>
    <p:sldId id="295" r:id="rId5"/>
    <p:sldId id="303" r:id="rId6"/>
    <p:sldId id="308" r:id="rId7"/>
    <p:sldId id="307" r:id="rId8"/>
    <p:sldId id="293" r:id="rId9"/>
    <p:sldId id="304" r:id="rId10"/>
    <p:sldId id="306" r:id="rId11"/>
  </p:sldIdLst>
  <p:sldSz cx="12801600" cy="9601200" type="A3"/>
  <p:notesSz cx="6742113" cy="9872663"/>
  <p:defaultTextStyle>
    <a:defPPr>
      <a:defRPr lang="nl-NL"/>
    </a:defPPr>
    <a:lvl1pPr marL="0" algn="l" defTabSz="1280076" rtl="0" eaLnBrk="1" latinLnBrk="0" hangingPunct="1">
      <a:defRPr sz="2500" kern="1200">
        <a:solidFill>
          <a:schemeClr val="tx1"/>
        </a:solidFill>
        <a:latin typeface="+mn-lt"/>
        <a:ea typeface="+mn-ea"/>
        <a:cs typeface="+mn-cs"/>
      </a:defRPr>
    </a:lvl1pPr>
    <a:lvl2pPr marL="640038" algn="l" defTabSz="1280076" rtl="0" eaLnBrk="1" latinLnBrk="0" hangingPunct="1">
      <a:defRPr sz="2500" kern="1200">
        <a:solidFill>
          <a:schemeClr val="tx1"/>
        </a:solidFill>
        <a:latin typeface="+mn-lt"/>
        <a:ea typeface="+mn-ea"/>
        <a:cs typeface="+mn-cs"/>
      </a:defRPr>
    </a:lvl2pPr>
    <a:lvl3pPr marL="1280076" algn="l" defTabSz="1280076" rtl="0" eaLnBrk="1" latinLnBrk="0" hangingPunct="1">
      <a:defRPr sz="2500" kern="1200">
        <a:solidFill>
          <a:schemeClr val="tx1"/>
        </a:solidFill>
        <a:latin typeface="+mn-lt"/>
        <a:ea typeface="+mn-ea"/>
        <a:cs typeface="+mn-cs"/>
      </a:defRPr>
    </a:lvl3pPr>
    <a:lvl4pPr marL="1920114" algn="l" defTabSz="1280076" rtl="0" eaLnBrk="1" latinLnBrk="0" hangingPunct="1">
      <a:defRPr sz="2500" kern="1200">
        <a:solidFill>
          <a:schemeClr val="tx1"/>
        </a:solidFill>
        <a:latin typeface="+mn-lt"/>
        <a:ea typeface="+mn-ea"/>
        <a:cs typeface="+mn-cs"/>
      </a:defRPr>
    </a:lvl4pPr>
    <a:lvl5pPr marL="2560152" algn="l" defTabSz="1280076" rtl="0" eaLnBrk="1" latinLnBrk="0" hangingPunct="1">
      <a:defRPr sz="2500" kern="1200">
        <a:solidFill>
          <a:schemeClr val="tx1"/>
        </a:solidFill>
        <a:latin typeface="+mn-lt"/>
        <a:ea typeface="+mn-ea"/>
        <a:cs typeface="+mn-cs"/>
      </a:defRPr>
    </a:lvl5pPr>
    <a:lvl6pPr marL="3200190" algn="l" defTabSz="1280076" rtl="0" eaLnBrk="1" latinLnBrk="0" hangingPunct="1">
      <a:defRPr sz="2500" kern="1200">
        <a:solidFill>
          <a:schemeClr val="tx1"/>
        </a:solidFill>
        <a:latin typeface="+mn-lt"/>
        <a:ea typeface="+mn-ea"/>
        <a:cs typeface="+mn-cs"/>
      </a:defRPr>
    </a:lvl6pPr>
    <a:lvl7pPr marL="3840228" algn="l" defTabSz="1280076" rtl="0" eaLnBrk="1" latinLnBrk="0" hangingPunct="1">
      <a:defRPr sz="2500" kern="1200">
        <a:solidFill>
          <a:schemeClr val="tx1"/>
        </a:solidFill>
        <a:latin typeface="+mn-lt"/>
        <a:ea typeface="+mn-ea"/>
        <a:cs typeface="+mn-cs"/>
      </a:defRPr>
    </a:lvl7pPr>
    <a:lvl8pPr marL="4480266" algn="l" defTabSz="1280076" rtl="0" eaLnBrk="1" latinLnBrk="0" hangingPunct="1">
      <a:defRPr sz="2500" kern="1200">
        <a:solidFill>
          <a:schemeClr val="tx1"/>
        </a:solidFill>
        <a:latin typeface="+mn-lt"/>
        <a:ea typeface="+mn-ea"/>
        <a:cs typeface="+mn-cs"/>
      </a:defRPr>
    </a:lvl8pPr>
    <a:lvl9pPr marL="5120304" algn="l" defTabSz="1280076"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uijlj"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48" autoAdjust="0"/>
  </p:normalViewPr>
  <p:slideViewPr>
    <p:cSldViewPr>
      <p:cViewPr>
        <p:scale>
          <a:sx n="50" d="100"/>
          <a:sy n="50" d="100"/>
        </p:scale>
        <p:origin x="1080" y="-210"/>
      </p:cViewPr>
      <p:guideLst>
        <p:guide orient="horz" pos="3024"/>
        <p:guide pos="4032"/>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7E56DE8C-D168-4D3F-91B4-DF6DF0846E4D}" type="datetimeFigureOut">
              <a:rPr lang="nl-NL" smtClean="0"/>
              <a:t>21-2-2020</a:t>
            </a:fld>
            <a:endParaRPr lang="nl-NL"/>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330B356B-3E37-4AD0-916A-3AE732DA1DCB}" type="slidenum">
              <a:rPr lang="nl-NL" smtClean="0"/>
              <a:t>‹nr.›</a:t>
            </a:fld>
            <a:endParaRPr lang="nl-NL"/>
          </a:p>
        </p:txBody>
      </p:sp>
    </p:spTree>
    <p:extLst>
      <p:ext uri="{BB962C8B-B14F-4D97-AF65-F5344CB8AC3E}">
        <p14:creationId xmlns:p14="http://schemas.microsoft.com/office/powerpoint/2010/main" val="1979605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4"/>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4"/>
            <a:ext cx="2921582" cy="493633"/>
          </a:xfrm>
          <a:prstGeom prst="rect">
            <a:avLst/>
          </a:prstGeom>
        </p:spPr>
        <p:txBody>
          <a:bodyPr vert="horz" lIns="91440" tIns="45720" rIns="91440" bIns="45720" rtlCol="0"/>
          <a:lstStyle>
            <a:lvl1pPr algn="r">
              <a:defRPr sz="1200"/>
            </a:lvl1pPr>
          </a:lstStyle>
          <a:p>
            <a:fld id="{252D5AB5-CB53-4167-B508-034A2003BB43}" type="datetimeFigureOut">
              <a:rPr lang="nl-NL" smtClean="0"/>
              <a:t>21-2-2020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21"/>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21"/>
            <a:ext cx="2921582" cy="493633"/>
          </a:xfrm>
          <a:prstGeom prst="rect">
            <a:avLst/>
          </a:prstGeom>
        </p:spPr>
        <p:txBody>
          <a:bodyPr vert="horz" lIns="91440" tIns="45720" rIns="91440" bIns="45720" rtlCol="0" anchor="b"/>
          <a:lstStyle>
            <a:lvl1pPr algn="r">
              <a:defRPr sz="1200"/>
            </a:lvl1pPr>
          </a:lstStyle>
          <a:p>
            <a:fld id="{5ED0B238-BC8A-492E-A5C3-A02C597D5B6B}" type="slidenum">
              <a:rPr lang="nl-NL" smtClean="0"/>
              <a:t>‹nr.›</a:t>
            </a:fld>
            <a:endParaRPr lang="nl-NL" dirty="0"/>
          </a:p>
        </p:txBody>
      </p:sp>
    </p:spTree>
    <p:extLst>
      <p:ext uri="{BB962C8B-B14F-4D97-AF65-F5344CB8AC3E}">
        <p14:creationId xmlns:p14="http://schemas.microsoft.com/office/powerpoint/2010/main" val="2178845169"/>
      </p:ext>
    </p:extLst>
  </p:cSld>
  <p:clrMap bg1="lt1" tx1="dk1" bg2="lt2" tx2="dk2" accent1="accent1" accent2="accent2" accent3="accent3" accent4="accent4" accent5="accent5" accent6="accent6" hlink="hlink" folHlink="folHlink"/>
  <p:notesStyle>
    <a:lvl1pPr marL="0" algn="l" defTabSz="1280076" rtl="0" eaLnBrk="1" latinLnBrk="0" hangingPunct="1">
      <a:defRPr sz="1700" kern="1200">
        <a:solidFill>
          <a:schemeClr val="tx1"/>
        </a:solidFill>
        <a:latin typeface="+mn-lt"/>
        <a:ea typeface="+mn-ea"/>
        <a:cs typeface="+mn-cs"/>
      </a:defRPr>
    </a:lvl1pPr>
    <a:lvl2pPr marL="640038" algn="l" defTabSz="1280076" rtl="0" eaLnBrk="1" latinLnBrk="0" hangingPunct="1">
      <a:defRPr sz="1700" kern="1200">
        <a:solidFill>
          <a:schemeClr val="tx1"/>
        </a:solidFill>
        <a:latin typeface="+mn-lt"/>
        <a:ea typeface="+mn-ea"/>
        <a:cs typeface="+mn-cs"/>
      </a:defRPr>
    </a:lvl2pPr>
    <a:lvl3pPr marL="1280076" algn="l" defTabSz="1280076" rtl="0" eaLnBrk="1" latinLnBrk="0" hangingPunct="1">
      <a:defRPr sz="1700" kern="1200">
        <a:solidFill>
          <a:schemeClr val="tx1"/>
        </a:solidFill>
        <a:latin typeface="+mn-lt"/>
        <a:ea typeface="+mn-ea"/>
        <a:cs typeface="+mn-cs"/>
      </a:defRPr>
    </a:lvl3pPr>
    <a:lvl4pPr marL="1920114" algn="l" defTabSz="1280076" rtl="0" eaLnBrk="1" latinLnBrk="0" hangingPunct="1">
      <a:defRPr sz="1700" kern="1200">
        <a:solidFill>
          <a:schemeClr val="tx1"/>
        </a:solidFill>
        <a:latin typeface="+mn-lt"/>
        <a:ea typeface="+mn-ea"/>
        <a:cs typeface="+mn-cs"/>
      </a:defRPr>
    </a:lvl4pPr>
    <a:lvl5pPr marL="2560152" algn="l" defTabSz="1280076" rtl="0" eaLnBrk="1" latinLnBrk="0" hangingPunct="1">
      <a:defRPr sz="1700" kern="1200">
        <a:solidFill>
          <a:schemeClr val="tx1"/>
        </a:solidFill>
        <a:latin typeface="+mn-lt"/>
        <a:ea typeface="+mn-ea"/>
        <a:cs typeface="+mn-cs"/>
      </a:defRPr>
    </a:lvl5pPr>
    <a:lvl6pPr marL="3200190" algn="l" defTabSz="1280076" rtl="0" eaLnBrk="1" latinLnBrk="0" hangingPunct="1">
      <a:defRPr sz="1700" kern="1200">
        <a:solidFill>
          <a:schemeClr val="tx1"/>
        </a:solidFill>
        <a:latin typeface="+mn-lt"/>
        <a:ea typeface="+mn-ea"/>
        <a:cs typeface="+mn-cs"/>
      </a:defRPr>
    </a:lvl6pPr>
    <a:lvl7pPr marL="3840228" algn="l" defTabSz="1280076" rtl="0" eaLnBrk="1" latinLnBrk="0" hangingPunct="1">
      <a:defRPr sz="1700" kern="1200">
        <a:solidFill>
          <a:schemeClr val="tx1"/>
        </a:solidFill>
        <a:latin typeface="+mn-lt"/>
        <a:ea typeface="+mn-ea"/>
        <a:cs typeface="+mn-cs"/>
      </a:defRPr>
    </a:lvl7pPr>
    <a:lvl8pPr marL="4480266" algn="l" defTabSz="1280076" rtl="0" eaLnBrk="1" latinLnBrk="0" hangingPunct="1">
      <a:defRPr sz="1700" kern="1200">
        <a:solidFill>
          <a:schemeClr val="tx1"/>
        </a:solidFill>
        <a:latin typeface="+mn-lt"/>
        <a:ea typeface="+mn-ea"/>
        <a:cs typeface="+mn-cs"/>
      </a:defRPr>
    </a:lvl8pPr>
    <a:lvl9pPr marL="5120304" algn="l" defTabSz="128007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Poster 2: Natuurvisie</a:t>
            </a:r>
          </a:p>
          <a:p>
            <a:r>
              <a:rPr lang="nl-NL" dirty="0"/>
              <a:t>- Toelichtings natuurvisie</a:t>
            </a:r>
          </a:p>
        </p:txBody>
      </p:sp>
      <p:sp>
        <p:nvSpPr>
          <p:cNvPr id="4" name="Tijdelijke aanduiding voor dianummer 3"/>
          <p:cNvSpPr>
            <a:spLocks noGrp="1"/>
          </p:cNvSpPr>
          <p:nvPr>
            <p:ph type="sldNum" sz="quarter" idx="10"/>
          </p:nvPr>
        </p:nvSpPr>
        <p:spPr/>
        <p:txBody>
          <a:bodyPr/>
          <a:lstStyle/>
          <a:p>
            <a:fld id="{5ED0B238-BC8A-492E-A5C3-A02C597D5B6B}" type="slidenum">
              <a:rPr lang="nl-NL" smtClean="0">
                <a:solidFill>
                  <a:prstClr val="black"/>
                </a:solidFill>
              </a:rPr>
              <a:pPr/>
              <a:t>3</a:t>
            </a:fld>
            <a:endParaRPr lang="nl-NL" dirty="0">
              <a:solidFill>
                <a:prstClr val="black"/>
              </a:solidFill>
            </a:endParaRPr>
          </a:p>
        </p:txBody>
      </p:sp>
    </p:spTree>
    <p:extLst>
      <p:ext uri="{BB962C8B-B14F-4D97-AF65-F5344CB8AC3E}">
        <p14:creationId xmlns:p14="http://schemas.microsoft.com/office/powerpoint/2010/main" val="400492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Poster 2: Natuurvisie</a:t>
            </a:r>
          </a:p>
          <a:p>
            <a:r>
              <a:rPr lang="nl-NL" dirty="0"/>
              <a:t>- Toelichtings natuurvisie</a:t>
            </a:r>
          </a:p>
        </p:txBody>
      </p:sp>
      <p:sp>
        <p:nvSpPr>
          <p:cNvPr id="4" name="Tijdelijke aanduiding voor dianummer 3"/>
          <p:cNvSpPr>
            <a:spLocks noGrp="1"/>
          </p:cNvSpPr>
          <p:nvPr>
            <p:ph type="sldNum" sz="quarter" idx="10"/>
          </p:nvPr>
        </p:nvSpPr>
        <p:spPr/>
        <p:txBody>
          <a:bodyPr/>
          <a:lstStyle/>
          <a:p>
            <a:fld id="{5ED0B238-BC8A-492E-A5C3-A02C597D5B6B}" type="slidenum">
              <a:rPr lang="nl-NL" smtClean="0">
                <a:solidFill>
                  <a:prstClr val="black"/>
                </a:solidFill>
              </a:rPr>
              <a:pPr/>
              <a:t>4</a:t>
            </a:fld>
            <a:endParaRPr lang="nl-NL" dirty="0">
              <a:solidFill>
                <a:prstClr val="black"/>
              </a:solidFill>
            </a:endParaRPr>
          </a:p>
        </p:txBody>
      </p:sp>
    </p:spTree>
    <p:extLst>
      <p:ext uri="{BB962C8B-B14F-4D97-AF65-F5344CB8AC3E}">
        <p14:creationId xmlns:p14="http://schemas.microsoft.com/office/powerpoint/2010/main" val="4004922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Poster 2: Natuurvisie</a:t>
            </a:r>
          </a:p>
          <a:p>
            <a:r>
              <a:rPr lang="nl-NL" dirty="0"/>
              <a:t>- Toelichtings natuurvisie</a:t>
            </a:r>
          </a:p>
        </p:txBody>
      </p:sp>
      <p:sp>
        <p:nvSpPr>
          <p:cNvPr id="4" name="Tijdelijke aanduiding voor dianummer 3"/>
          <p:cNvSpPr>
            <a:spLocks noGrp="1"/>
          </p:cNvSpPr>
          <p:nvPr>
            <p:ph type="sldNum" sz="quarter" idx="10"/>
          </p:nvPr>
        </p:nvSpPr>
        <p:spPr/>
        <p:txBody>
          <a:bodyPr/>
          <a:lstStyle/>
          <a:p>
            <a:fld id="{5ED0B238-BC8A-492E-A5C3-A02C597D5B6B}" type="slidenum">
              <a:rPr lang="nl-NL" smtClean="0">
                <a:solidFill>
                  <a:prstClr val="black"/>
                </a:solidFill>
              </a:rPr>
              <a:pPr/>
              <a:t>8</a:t>
            </a:fld>
            <a:endParaRPr lang="nl-NL" dirty="0">
              <a:solidFill>
                <a:prstClr val="black"/>
              </a:solidFill>
            </a:endParaRPr>
          </a:p>
        </p:txBody>
      </p:sp>
    </p:spTree>
    <p:extLst>
      <p:ext uri="{BB962C8B-B14F-4D97-AF65-F5344CB8AC3E}">
        <p14:creationId xmlns:p14="http://schemas.microsoft.com/office/powerpoint/2010/main" val="400492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60120" y="2982596"/>
            <a:ext cx="10881360" cy="2058035"/>
          </a:xfrm>
        </p:spPr>
        <p:txBody>
          <a:bodyPr/>
          <a:lstStyle/>
          <a:p>
            <a:r>
              <a:rPr lang="nl-NL"/>
              <a:t>Klik om de stijl te bewerken</a:t>
            </a:r>
          </a:p>
        </p:txBody>
      </p:sp>
      <p:sp>
        <p:nvSpPr>
          <p:cNvPr id="3" name="Ondertitel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38" indent="0" algn="ctr">
              <a:buNone/>
              <a:defRPr>
                <a:solidFill>
                  <a:schemeClr val="tx1">
                    <a:tint val="75000"/>
                  </a:schemeClr>
                </a:solidFill>
              </a:defRPr>
            </a:lvl2pPr>
            <a:lvl3pPr marL="1280076" indent="0" algn="ctr">
              <a:buNone/>
              <a:defRPr>
                <a:solidFill>
                  <a:schemeClr val="tx1">
                    <a:tint val="75000"/>
                  </a:schemeClr>
                </a:solidFill>
              </a:defRPr>
            </a:lvl3pPr>
            <a:lvl4pPr marL="1920114" indent="0" algn="ctr">
              <a:buNone/>
              <a:defRPr>
                <a:solidFill>
                  <a:schemeClr val="tx1">
                    <a:tint val="75000"/>
                  </a:schemeClr>
                </a:solidFill>
              </a:defRPr>
            </a:lvl4pPr>
            <a:lvl5pPr marL="2560152" indent="0" algn="ctr">
              <a:buNone/>
              <a:defRPr>
                <a:solidFill>
                  <a:schemeClr val="tx1">
                    <a:tint val="75000"/>
                  </a:schemeClr>
                </a:solidFill>
              </a:defRPr>
            </a:lvl5pPr>
            <a:lvl6pPr marL="3200190" indent="0" algn="ctr">
              <a:buNone/>
              <a:defRPr>
                <a:solidFill>
                  <a:schemeClr val="tx1">
                    <a:tint val="75000"/>
                  </a:schemeClr>
                </a:solidFill>
              </a:defRPr>
            </a:lvl6pPr>
            <a:lvl7pPr marL="3840228" indent="0" algn="ctr">
              <a:buNone/>
              <a:defRPr>
                <a:solidFill>
                  <a:schemeClr val="tx1">
                    <a:tint val="75000"/>
                  </a:schemeClr>
                </a:solidFill>
              </a:defRPr>
            </a:lvl7pPr>
            <a:lvl8pPr marL="4480266" indent="0" algn="ctr">
              <a:buNone/>
              <a:defRPr>
                <a:solidFill>
                  <a:schemeClr val="tx1">
                    <a:tint val="75000"/>
                  </a:schemeClr>
                </a:solidFill>
              </a:defRPr>
            </a:lvl8pPr>
            <a:lvl9pPr marL="5120304"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8436483-5682-45B9-AAD0-D369B219B1BA}" type="datetimeFigureOut">
              <a:rPr lang="nl-NL" smtClean="0"/>
              <a:t>21-2-2020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65DF1BE-E996-430E-B45E-99F056BEB117}" type="slidenum">
              <a:rPr lang="nl-NL" smtClean="0"/>
              <a:t>‹nr.›</a:t>
            </a:fld>
            <a:endParaRPr lang="nl-NL" dirty="0"/>
          </a:p>
        </p:txBody>
      </p:sp>
    </p:spTree>
    <p:extLst>
      <p:ext uri="{BB962C8B-B14F-4D97-AF65-F5344CB8AC3E}">
        <p14:creationId xmlns:p14="http://schemas.microsoft.com/office/powerpoint/2010/main" val="277502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8436483-5682-45B9-AAD0-D369B219B1BA}" type="datetimeFigureOut">
              <a:rPr lang="nl-NL" smtClean="0"/>
              <a:t>21-2-2020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65DF1BE-E996-430E-B45E-99F056BEB117}" type="slidenum">
              <a:rPr lang="nl-NL" smtClean="0"/>
              <a:t>‹nr.›</a:t>
            </a:fld>
            <a:endParaRPr lang="nl-NL" dirty="0"/>
          </a:p>
        </p:txBody>
      </p:sp>
    </p:spTree>
    <p:extLst>
      <p:ext uri="{BB962C8B-B14F-4D97-AF65-F5344CB8AC3E}">
        <p14:creationId xmlns:p14="http://schemas.microsoft.com/office/powerpoint/2010/main" val="359076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281160" y="384494"/>
            <a:ext cx="2880360" cy="819213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40080" y="384494"/>
            <a:ext cx="8427720" cy="819213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8436483-5682-45B9-AAD0-D369B219B1BA}" type="datetimeFigureOut">
              <a:rPr lang="nl-NL" smtClean="0"/>
              <a:t>21-2-2020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65DF1BE-E996-430E-B45E-99F056BEB117}" type="slidenum">
              <a:rPr lang="nl-NL" smtClean="0"/>
              <a:t>‹nr.›</a:t>
            </a:fld>
            <a:endParaRPr lang="nl-NL" dirty="0"/>
          </a:p>
        </p:txBody>
      </p:sp>
    </p:spTree>
    <p:extLst>
      <p:ext uri="{BB962C8B-B14F-4D97-AF65-F5344CB8AC3E}">
        <p14:creationId xmlns:p14="http://schemas.microsoft.com/office/powerpoint/2010/main" val="155338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8436483-5682-45B9-AAD0-D369B219B1BA}" type="datetimeFigureOut">
              <a:rPr lang="nl-NL" smtClean="0"/>
              <a:t>21-2-2020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65DF1BE-E996-430E-B45E-99F056BEB117}" type="slidenum">
              <a:rPr lang="nl-NL" smtClean="0"/>
              <a:t>‹nr.›</a:t>
            </a:fld>
            <a:endParaRPr lang="nl-NL" dirty="0"/>
          </a:p>
        </p:txBody>
      </p:sp>
    </p:spTree>
    <p:extLst>
      <p:ext uri="{BB962C8B-B14F-4D97-AF65-F5344CB8AC3E}">
        <p14:creationId xmlns:p14="http://schemas.microsoft.com/office/powerpoint/2010/main" val="209009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011238" y="6169661"/>
            <a:ext cx="10881360" cy="1906905"/>
          </a:xfrm>
        </p:spPr>
        <p:txBody>
          <a:bodyPr anchor="t"/>
          <a:lstStyle>
            <a:lvl1pPr algn="l">
              <a:defRPr sz="5600" b="1" cap="all"/>
            </a:lvl1pPr>
          </a:lstStyle>
          <a:p>
            <a:r>
              <a:rPr lang="nl-NL"/>
              <a:t>Klik om de stijl te bewerken</a:t>
            </a:r>
          </a:p>
        </p:txBody>
      </p:sp>
      <p:sp>
        <p:nvSpPr>
          <p:cNvPr id="3" name="Tijdelijke aanduiding voor tekst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38" indent="0">
              <a:buNone/>
              <a:defRPr sz="2500">
                <a:solidFill>
                  <a:schemeClr val="tx1">
                    <a:tint val="75000"/>
                  </a:schemeClr>
                </a:solidFill>
              </a:defRPr>
            </a:lvl2pPr>
            <a:lvl3pPr marL="1280076" indent="0">
              <a:buNone/>
              <a:defRPr sz="2200">
                <a:solidFill>
                  <a:schemeClr val="tx1">
                    <a:tint val="75000"/>
                  </a:schemeClr>
                </a:solidFill>
              </a:defRPr>
            </a:lvl3pPr>
            <a:lvl4pPr marL="1920114" indent="0">
              <a:buNone/>
              <a:defRPr sz="2000">
                <a:solidFill>
                  <a:schemeClr val="tx1">
                    <a:tint val="75000"/>
                  </a:schemeClr>
                </a:solidFill>
              </a:defRPr>
            </a:lvl4pPr>
            <a:lvl5pPr marL="2560152" indent="0">
              <a:buNone/>
              <a:defRPr sz="2000">
                <a:solidFill>
                  <a:schemeClr val="tx1">
                    <a:tint val="75000"/>
                  </a:schemeClr>
                </a:solidFill>
              </a:defRPr>
            </a:lvl5pPr>
            <a:lvl6pPr marL="3200190" indent="0">
              <a:buNone/>
              <a:defRPr sz="2000">
                <a:solidFill>
                  <a:schemeClr val="tx1">
                    <a:tint val="75000"/>
                  </a:schemeClr>
                </a:solidFill>
              </a:defRPr>
            </a:lvl6pPr>
            <a:lvl7pPr marL="3840228" indent="0">
              <a:buNone/>
              <a:defRPr sz="2000">
                <a:solidFill>
                  <a:schemeClr val="tx1">
                    <a:tint val="75000"/>
                  </a:schemeClr>
                </a:solidFill>
              </a:defRPr>
            </a:lvl7pPr>
            <a:lvl8pPr marL="4480266" indent="0">
              <a:buNone/>
              <a:defRPr sz="2000">
                <a:solidFill>
                  <a:schemeClr val="tx1">
                    <a:tint val="75000"/>
                  </a:schemeClr>
                </a:solidFill>
              </a:defRPr>
            </a:lvl8pPr>
            <a:lvl9pPr marL="5120304" indent="0">
              <a:buNone/>
              <a:defRPr sz="20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8436483-5682-45B9-AAD0-D369B219B1BA}" type="datetimeFigureOut">
              <a:rPr lang="nl-NL" smtClean="0"/>
              <a:t>21-2-2020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65DF1BE-E996-430E-B45E-99F056BEB117}" type="slidenum">
              <a:rPr lang="nl-NL" smtClean="0"/>
              <a:t>‹nr.›</a:t>
            </a:fld>
            <a:endParaRPr lang="nl-NL" dirty="0"/>
          </a:p>
        </p:txBody>
      </p:sp>
    </p:spTree>
    <p:extLst>
      <p:ext uri="{BB962C8B-B14F-4D97-AF65-F5344CB8AC3E}">
        <p14:creationId xmlns:p14="http://schemas.microsoft.com/office/powerpoint/2010/main" val="3344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8436483-5682-45B9-AAD0-D369B219B1BA}" type="datetimeFigureOut">
              <a:rPr lang="nl-NL" smtClean="0"/>
              <a:t>21-2-2020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65DF1BE-E996-430E-B45E-99F056BEB117}" type="slidenum">
              <a:rPr lang="nl-NL" smtClean="0"/>
              <a:t>‹nr.›</a:t>
            </a:fld>
            <a:endParaRPr lang="nl-NL" dirty="0"/>
          </a:p>
        </p:txBody>
      </p:sp>
    </p:spTree>
    <p:extLst>
      <p:ext uri="{BB962C8B-B14F-4D97-AF65-F5344CB8AC3E}">
        <p14:creationId xmlns:p14="http://schemas.microsoft.com/office/powerpoint/2010/main" val="395784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40080" y="2149158"/>
            <a:ext cx="5656263" cy="895667"/>
          </a:xfrm>
        </p:spPr>
        <p:txBody>
          <a:bodyPr anchor="b"/>
          <a:lstStyle>
            <a:lvl1pPr marL="0" indent="0">
              <a:buNone/>
              <a:defRPr sz="3400" b="1"/>
            </a:lvl1pPr>
            <a:lvl2pPr marL="640038" indent="0">
              <a:buNone/>
              <a:defRPr sz="2800" b="1"/>
            </a:lvl2pPr>
            <a:lvl3pPr marL="1280076" indent="0">
              <a:buNone/>
              <a:defRPr sz="2500" b="1"/>
            </a:lvl3pPr>
            <a:lvl4pPr marL="1920114" indent="0">
              <a:buNone/>
              <a:defRPr sz="2200" b="1"/>
            </a:lvl4pPr>
            <a:lvl5pPr marL="2560152" indent="0">
              <a:buNone/>
              <a:defRPr sz="2200" b="1"/>
            </a:lvl5pPr>
            <a:lvl6pPr marL="3200190" indent="0">
              <a:buNone/>
              <a:defRPr sz="2200" b="1"/>
            </a:lvl6pPr>
            <a:lvl7pPr marL="3840228" indent="0">
              <a:buNone/>
              <a:defRPr sz="2200" b="1"/>
            </a:lvl7pPr>
            <a:lvl8pPr marL="4480266" indent="0">
              <a:buNone/>
              <a:defRPr sz="2200" b="1"/>
            </a:lvl8pPr>
            <a:lvl9pPr marL="5120304" indent="0">
              <a:buNone/>
              <a:defRPr sz="2200" b="1"/>
            </a:lvl9pPr>
          </a:lstStyle>
          <a:p>
            <a:pPr lvl="0"/>
            <a:r>
              <a:rPr lang="nl-NL"/>
              <a:t>Klik om de modelstijlen te bewerken</a:t>
            </a:r>
          </a:p>
        </p:txBody>
      </p:sp>
      <p:sp>
        <p:nvSpPr>
          <p:cNvPr id="4" name="Tijdelijke aanduiding voor inhoud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03036" y="2149158"/>
            <a:ext cx="5658485" cy="895667"/>
          </a:xfrm>
        </p:spPr>
        <p:txBody>
          <a:bodyPr anchor="b"/>
          <a:lstStyle>
            <a:lvl1pPr marL="0" indent="0">
              <a:buNone/>
              <a:defRPr sz="3400" b="1"/>
            </a:lvl1pPr>
            <a:lvl2pPr marL="640038" indent="0">
              <a:buNone/>
              <a:defRPr sz="2800" b="1"/>
            </a:lvl2pPr>
            <a:lvl3pPr marL="1280076" indent="0">
              <a:buNone/>
              <a:defRPr sz="2500" b="1"/>
            </a:lvl3pPr>
            <a:lvl4pPr marL="1920114" indent="0">
              <a:buNone/>
              <a:defRPr sz="2200" b="1"/>
            </a:lvl4pPr>
            <a:lvl5pPr marL="2560152" indent="0">
              <a:buNone/>
              <a:defRPr sz="2200" b="1"/>
            </a:lvl5pPr>
            <a:lvl6pPr marL="3200190" indent="0">
              <a:buNone/>
              <a:defRPr sz="2200" b="1"/>
            </a:lvl6pPr>
            <a:lvl7pPr marL="3840228" indent="0">
              <a:buNone/>
              <a:defRPr sz="2200" b="1"/>
            </a:lvl7pPr>
            <a:lvl8pPr marL="4480266" indent="0">
              <a:buNone/>
              <a:defRPr sz="2200" b="1"/>
            </a:lvl8pPr>
            <a:lvl9pPr marL="5120304" indent="0">
              <a:buNone/>
              <a:defRPr sz="2200" b="1"/>
            </a:lvl9pPr>
          </a:lstStyle>
          <a:p>
            <a:pPr lvl="0"/>
            <a:r>
              <a:rPr lang="nl-NL"/>
              <a:t>Klik om de modelstijlen te bewerken</a:t>
            </a:r>
          </a:p>
        </p:txBody>
      </p:sp>
      <p:sp>
        <p:nvSpPr>
          <p:cNvPr id="6" name="Tijdelijke aanduiding voor inhoud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8436483-5682-45B9-AAD0-D369B219B1BA}" type="datetimeFigureOut">
              <a:rPr lang="nl-NL" smtClean="0"/>
              <a:t>21-2-2020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D65DF1BE-E996-430E-B45E-99F056BEB117}" type="slidenum">
              <a:rPr lang="nl-NL" smtClean="0"/>
              <a:t>‹nr.›</a:t>
            </a:fld>
            <a:endParaRPr lang="nl-NL" dirty="0"/>
          </a:p>
        </p:txBody>
      </p:sp>
    </p:spTree>
    <p:extLst>
      <p:ext uri="{BB962C8B-B14F-4D97-AF65-F5344CB8AC3E}">
        <p14:creationId xmlns:p14="http://schemas.microsoft.com/office/powerpoint/2010/main" val="366725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8436483-5682-45B9-AAD0-D369B219B1BA}" type="datetimeFigureOut">
              <a:rPr lang="nl-NL" smtClean="0"/>
              <a:t>21-2-2020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D65DF1BE-E996-430E-B45E-99F056BEB117}" type="slidenum">
              <a:rPr lang="nl-NL" smtClean="0"/>
              <a:t>‹nr.›</a:t>
            </a:fld>
            <a:endParaRPr lang="nl-NL" dirty="0"/>
          </a:p>
        </p:txBody>
      </p:sp>
    </p:spTree>
    <p:extLst>
      <p:ext uri="{BB962C8B-B14F-4D97-AF65-F5344CB8AC3E}">
        <p14:creationId xmlns:p14="http://schemas.microsoft.com/office/powerpoint/2010/main" val="320751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8436483-5682-45B9-AAD0-D369B219B1BA}" type="datetimeFigureOut">
              <a:rPr lang="nl-NL" smtClean="0"/>
              <a:t>21-2-2020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D65DF1BE-E996-430E-B45E-99F056BEB117}" type="slidenum">
              <a:rPr lang="nl-NL" smtClean="0"/>
              <a:t>‹nr.›</a:t>
            </a:fld>
            <a:endParaRPr lang="nl-NL" dirty="0"/>
          </a:p>
        </p:txBody>
      </p:sp>
    </p:spTree>
    <p:extLst>
      <p:ext uri="{BB962C8B-B14F-4D97-AF65-F5344CB8AC3E}">
        <p14:creationId xmlns:p14="http://schemas.microsoft.com/office/powerpoint/2010/main" val="297888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40081" y="382270"/>
            <a:ext cx="4211638" cy="1626870"/>
          </a:xfrm>
        </p:spPr>
        <p:txBody>
          <a:bodyPr anchor="b"/>
          <a:lstStyle>
            <a:lvl1pPr algn="l">
              <a:defRPr sz="2800" b="1"/>
            </a:lvl1pPr>
          </a:lstStyle>
          <a:p>
            <a:r>
              <a:rPr lang="nl-NL"/>
              <a:t>Klik om de stijl te bewerken</a:t>
            </a:r>
          </a:p>
        </p:txBody>
      </p:sp>
      <p:sp>
        <p:nvSpPr>
          <p:cNvPr id="3" name="Tijdelijke aanduiding voor inhoud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40081" y="2009141"/>
            <a:ext cx="4211638" cy="6567488"/>
          </a:xfrm>
        </p:spPr>
        <p:txBody>
          <a:bodyPr/>
          <a:lstStyle>
            <a:lvl1pPr marL="0" indent="0">
              <a:buNone/>
              <a:defRPr sz="2000"/>
            </a:lvl1pPr>
            <a:lvl2pPr marL="640038" indent="0">
              <a:buNone/>
              <a:defRPr sz="1700"/>
            </a:lvl2pPr>
            <a:lvl3pPr marL="1280076" indent="0">
              <a:buNone/>
              <a:defRPr sz="1400"/>
            </a:lvl3pPr>
            <a:lvl4pPr marL="1920114" indent="0">
              <a:buNone/>
              <a:defRPr sz="1300"/>
            </a:lvl4pPr>
            <a:lvl5pPr marL="2560152" indent="0">
              <a:buNone/>
              <a:defRPr sz="1300"/>
            </a:lvl5pPr>
            <a:lvl6pPr marL="3200190" indent="0">
              <a:buNone/>
              <a:defRPr sz="1300"/>
            </a:lvl6pPr>
            <a:lvl7pPr marL="3840228" indent="0">
              <a:buNone/>
              <a:defRPr sz="1300"/>
            </a:lvl7pPr>
            <a:lvl8pPr marL="4480266" indent="0">
              <a:buNone/>
              <a:defRPr sz="1300"/>
            </a:lvl8pPr>
            <a:lvl9pPr marL="5120304" indent="0">
              <a:buNone/>
              <a:defRPr sz="13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8436483-5682-45B9-AAD0-D369B219B1BA}" type="datetimeFigureOut">
              <a:rPr lang="nl-NL" smtClean="0"/>
              <a:t>21-2-2020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65DF1BE-E996-430E-B45E-99F056BEB117}" type="slidenum">
              <a:rPr lang="nl-NL" smtClean="0"/>
              <a:t>‹nr.›</a:t>
            </a:fld>
            <a:endParaRPr lang="nl-NL" dirty="0"/>
          </a:p>
        </p:txBody>
      </p:sp>
    </p:spTree>
    <p:extLst>
      <p:ext uri="{BB962C8B-B14F-4D97-AF65-F5344CB8AC3E}">
        <p14:creationId xmlns:p14="http://schemas.microsoft.com/office/powerpoint/2010/main" val="137417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509203" y="6720840"/>
            <a:ext cx="7680960" cy="793433"/>
          </a:xfrm>
        </p:spPr>
        <p:txBody>
          <a:bodyPr anchor="b"/>
          <a:lstStyle>
            <a:lvl1pPr algn="l">
              <a:defRPr sz="2800" b="1"/>
            </a:lvl1pPr>
          </a:lstStyle>
          <a:p>
            <a:r>
              <a:rPr lang="nl-NL"/>
              <a:t>Klik om de stijl te bewerken</a:t>
            </a:r>
          </a:p>
        </p:txBody>
      </p:sp>
      <p:sp>
        <p:nvSpPr>
          <p:cNvPr id="3" name="Tijdelijke aanduiding voor afbeelding 2"/>
          <p:cNvSpPr>
            <a:spLocks noGrp="1"/>
          </p:cNvSpPr>
          <p:nvPr>
            <p:ph type="pic" idx="1"/>
          </p:nvPr>
        </p:nvSpPr>
        <p:spPr>
          <a:xfrm>
            <a:off x="2509203" y="857885"/>
            <a:ext cx="7680960" cy="5760720"/>
          </a:xfrm>
        </p:spPr>
        <p:txBody>
          <a:bodyPr/>
          <a:lstStyle>
            <a:lvl1pPr marL="0" indent="0">
              <a:buNone/>
              <a:defRPr sz="4500"/>
            </a:lvl1pPr>
            <a:lvl2pPr marL="640038" indent="0">
              <a:buNone/>
              <a:defRPr sz="3900"/>
            </a:lvl2pPr>
            <a:lvl3pPr marL="1280076" indent="0">
              <a:buNone/>
              <a:defRPr sz="3400"/>
            </a:lvl3pPr>
            <a:lvl4pPr marL="1920114" indent="0">
              <a:buNone/>
              <a:defRPr sz="2800"/>
            </a:lvl4pPr>
            <a:lvl5pPr marL="2560152" indent="0">
              <a:buNone/>
              <a:defRPr sz="2800"/>
            </a:lvl5pPr>
            <a:lvl6pPr marL="3200190" indent="0">
              <a:buNone/>
              <a:defRPr sz="2800"/>
            </a:lvl6pPr>
            <a:lvl7pPr marL="3840228" indent="0">
              <a:buNone/>
              <a:defRPr sz="2800"/>
            </a:lvl7pPr>
            <a:lvl8pPr marL="4480266" indent="0">
              <a:buNone/>
              <a:defRPr sz="2800"/>
            </a:lvl8pPr>
            <a:lvl9pPr marL="5120304" indent="0">
              <a:buNone/>
              <a:defRPr sz="2800"/>
            </a:lvl9pPr>
          </a:lstStyle>
          <a:p>
            <a:endParaRPr lang="nl-NL" dirty="0"/>
          </a:p>
        </p:txBody>
      </p:sp>
      <p:sp>
        <p:nvSpPr>
          <p:cNvPr id="4" name="Tijdelijke aanduiding voor tekst 3"/>
          <p:cNvSpPr>
            <a:spLocks noGrp="1"/>
          </p:cNvSpPr>
          <p:nvPr>
            <p:ph type="body" sz="half" idx="2"/>
          </p:nvPr>
        </p:nvSpPr>
        <p:spPr>
          <a:xfrm>
            <a:off x="2509203" y="7514273"/>
            <a:ext cx="7680960" cy="1126807"/>
          </a:xfrm>
        </p:spPr>
        <p:txBody>
          <a:bodyPr/>
          <a:lstStyle>
            <a:lvl1pPr marL="0" indent="0">
              <a:buNone/>
              <a:defRPr sz="2000"/>
            </a:lvl1pPr>
            <a:lvl2pPr marL="640038" indent="0">
              <a:buNone/>
              <a:defRPr sz="1700"/>
            </a:lvl2pPr>
            <a:lvl3pPr marL="1280076" indent="0">
              <a:buNone/>
              <a:defRPr sz="1400"/>
            </a:lvl3pPr>
            <a:lvl4pPr marL="1920114" indent="0">
              <a:buNone/>
              <a:defRPr sz="1300"/>
            </a:lvl4pPr>
            <a:lvl5pPr marL="2560152" indent="0">
              <a:buNone/>
              <a:defRPr sz="1300"/>
            </a:lvl5pPr>
            <a:lvl6pPr marL="3200190" indent="0">
              <a:buNone/>
              <a:defRPr sz="1300"/>
            </a:lvl6pPr>
            <a:lvl7pPr marL="3840228" indent="0">
              <a:buNone/>
              <a:defRPr sz="1300"/>
            </a:lvl7pPr>
            <a:lvl8pPr marL="4480266" indent="0">
              <a:buNone/>
              <a:defRPr sz="1300"/>
            </a:lvl8pPr>
            <a:lvl9pPr marL="5120304" indent="0">
              <a:buNone/>
              <a:defRPr sz="13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8436483-5682-45B9-AAD0-D369B219B1BA}" type="datetimeFigureOut">
              <a:rPr lang="nl-NL" smtClean="0"/>
              <a:t>21-2-2020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65DF1BE-E996-430E-B45E-99F056BEB117}" type="slidenum">
              <a:rPr lang="nl-NL" smtClean="0"/>
              <a:t>‹nr.›</a:t>
            </a:fld>
            <a:endParaRPr lang="nl-NL" dirty="0"/>
          </a:p>
        </p:txBody>
      </p:sp>
    </p:spTree>
    <p:extLst>
      <p:ext uri="{BB962C8B-B14F-4D97-AF65-F5344CB8AC3E}">
        <p14:creationId xmlns:p14="http://schemas.microsoft.com/office/powerpoint/2010/main" val="77789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40080" y="384493"/>
            <a:ext cx="11521440" cy="1600200"/>
          </a:xfrm>
          <a:prstGeom prst="rect">
            <a:avLst/>
          </a:prstGeom>
        </p:spPr>
        <p:txBody>
          <a:bodyPr vert="horz" lIns="128008" tIns="64004" rIns="128008" bIns="64004" rtlCol="0" anchor="ctr">
            <a:normAutofit/>
          </a:bodyPr>
          <a:lstStyle/>
          <a:p>
            <a:r>
              <a:rPr lang="nl-NL"/>
              <a:t>Klik om de stijl te bewerken</a:t>
            </a:r>
          </a:p>
        </p:txBody>
      </p:sp>
      <p:sp>
        <p:nvSpPr>
          <p:cNvPr id="3" name="Tijdelijke aanduiding voor tekst 2"/>
          <p:cNvSpPr>
            <a:spLocks noGrp="1"/>
          </p:cNvSpPr>
          <p:nvPr>
            <p:ph type="body" idx="1"/>
          </p:nvPr>
        </p:nvSpPr>
        <p:spPr>
          <a:xfrm>
            <a:off x="640080" y="2240281"/>
            <a:ext cx="11521440" cy="6336348"/>
          </a:xfrm>
          <a:prstGeom prst="rect">
            <a:avLst/>
          </a:prstGeom>
        </p:spPr>
        <p:txBody>
          <a:bodyPr vert="horz" lIns="128008" tIns="64004" rIns="128008" bIns="6400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40080" y="8898891"/>
            <a:ext cx="2987040" cy="511175"/>
          </a:xfrm>
          <a:prstGeom prst="rect">
            <a:avLst/>
          </a:prstGeom>
        </p:spPr>
        <p:txBody>
          <a:bodyPr vert="horz" lIns="128008" tIns="64004" rIns="128008" bIns="64004" rtlCol="0" anchor="ctr"/>
          <a:lstStyle>
            <a:lvl1pPr algn="l">
              <a:defRPr sz="1700">
                <a:solidFill>
                  <a:schemeClr val="tx1">
                    <a:tint val="75000"/>
                  </a:schemeClr>
                </a:solidFill>
              </a:defRPr>
            </a:lvl1pPr>
          </a:lstStyle>
          <a:p>
            <a:fld id="{08436483-5682-45B9-AAD0-D369B219B1BA}" type="datetimeFigureOut">
              <a:rPr lang="nl-NL" smtClean="0"/>
              <a:t>21-2-2020</a:t>
            </a:fld>
            <a:endParaRPr lang="nl-NL" dirty="0"/>
          </a:p>
        </p:txBody>
      </p:sp>
      <p:sp>
        <p:nvSpPr>
          <p:cNvPr id="5" name="Tijdelijke aanduiding voor voettekst 4"/>
          <p:cNvSpPr>
            <a:spLocks noGrp="1"/>
          </p:cNvSpPr>
          <p:nvPr>
            <p:ph type="ftr" sz="quarter" idx="3"/>
          </p:nvPr>
        </p:nvSpPr>
        <p:spPr>
          <a:xfrm>
            <a:off x="4373880" y="8898891"/>
            <a:ext cx="4053840" cy="511175"/>
          </a:xfrm>
          <a:prstGeom prst="rect">
            <a:avLst/>
          </a:prstGeom>
        </p:spPr>
        <p:txBody>
          <a:bodyPr vert="horz" lIns="128008" tIns="64004" rIns="128008" bIns="64004" rtlCol="0" anchor="ctr"/>
          <a:lstStyle>
            <a:lvl1pPr algn="ctr">
              <a:defRPr sz="17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9174480" y="8898891"/>
            <a:ext cx="2987040" cy="511175"/>
          </a:xfrm>
          <a:prstGeom prst="rect">
            <a:avLst/>
          </a:prstGeom>
        </p:spPr>
        <p:txBody>
          <a:bodyPr vert="horz" lIns="128008" tIns="64004" rIns="128008" bIns="64004" rtlCol="0" anchor="ctr"/>
          <a:lstStyle>
            <a:lvl1pPr algn="r">
              <a:defRPr sz="1700">
                <a:solidFill>
                  <a:schemeClr val="tx1">
                    <a:tint val="75000"/>
                  </a:schemeClr>
                </a:solidFill>
              </a:defRPr>
            </a:lvl1pPr>
          </a:lstStyle>
          <a:p>
            <a:fld id="{D65DF1BE-E996-430E-B45E-99F056BEB117}" type="slidenum">
              <a:rPr lang="nl-NL" smtClean="0"/>
              <a:t>‹nr.›</a:t>
            </a:fld>
            <a:endParaRPr lang="nl-NL" dirty="0"/>
          </a:p>
        </p:txBody>
      </p:sp>
    </p:spTree>
    <p:extLst>
      <p:ext uri="{BB962C8B-B14F-4D97-AF65-F5344CB8AC3E}">
        <p14:creationId xmlns:p14="http://schemas.microsoft.com/office/powerpoint/2010/main" val="344310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076" rtl="0" eaLnBrk="1" latinLnBrk="0" hangingPunct="1">
        <a:spcBef>
          <a:spcPct val="0"/>
        </a:spcBef>
        <a:buNone/>
        <a:defRPr sz="6200" kern="1200">
          <a:solidFill>
            <a:schemeClr val="tx1"/>
          </a:solidFill>
          <a:latin typeface="+mj-lt"/>
          <a:ea typeface="+mj-ea"/>
          <a:cs typeface="+mj-cs"/>
        </a:defRPr>
      </a:lvl1pPr>
    </p:titleStyle>
    <p:bodyStyle>
      <a:lvl1pPr marL="480028" indent="-480028" algn="l" defTabSz="1280076"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0062" indent="-400024" algn="l" defTabSz="1280076"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095" indent="-320019" algn="l" defTabSz="128007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133" indent="-320019" algn="l" defTabSz="1280076"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171" indent="-320019" algn="l" defTabSz="1280076"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209" indent="-320019" algn="l" defTabSz="128007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247" indent="-320019" algn="l" defTabSz="128007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285" indent="-320019" algn="l" defTabSz="128007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323" indent="-320019" algn="l" defTabSz="1280076"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nl-NL"/>
      </a:defPPr>
      <a:lvl1pPr marL="0" algn="l" defTabSz="1280076" rtl="0" eaLnBrk="1" latinLnBrk="0" hangingPunct="1">
        <a:defRPr sz="2500" kern="1200">
          <a:solidFill>
            <a:schemeClr val="tx1"/>
          </a:solidFill>
          <a:latin typeface="+mn-lt"/>
          <a:ea typeface="+mn-ea"/>
          <a:cs typeface="+mn-cs"/>
        </a:defRPr>
      </a:lvl1pPr>
      <a:lvl2pPr marL="640038" algn="l" defTabSz="1280076" rtl="0" eaLnBrk="1" latinLnBrk="0" hangingPunct="1">
        <a:defRPr sz="2500" kern="1200">
          <a:solidFill>
            <a:schemeClr val="tx1"/>
          </a:solidFill>
          <a:latin typeface="+mn-lt"/>
          <a:ea typeface="+mn-ea"/>
          <a:cs typeface="+mn-cs"/>
        </a:defRPr>
      </a:lvl2pPr>
      <a:lvl3pPr marL="1280076" algn="l" defTabSz="1280076" rtl="0" eaLnBrk="1" latinLnBrk="0" hangingPunct="1">
        <a:defRPr sz="2500" kern="1200">
          <a:solidFill>
            <a:schemeClr val="tx1"/>
          </a:solidFill>
          <a:latin typeface="+mn-lt"/>
          <a:ea typeface="+mn-ea"/>
          <a:cs typeface="+mn-cs"/>
        </a:defRPr>
      </a:lvl3pPr>
      <a:lvl4pPr marL="1920114" algn="l" defTabSz="1280076" rtl="0" eaLnBrk="1" latinLnBrk="0" hangingPunct="1">
        <a:defRPr sz="2500" kern="1200">
          <a:solidFill>
            <a:schemeClr val="tx1"/>
          </a:solidFill>
          <a:latin typeface="+mn-lt"/>
          <a:ea typeface="+mn-ea"/>
          <a:cs typeface="+mn-cs"/>
        </a:defRPr>
      </a:lvl4pPr>
      <a:lvl5pPr marL="2560152" algn="l" defTabSz="1280076" rtl="0" eaLnBrk="1" latinLnBrk="0" hangingPunct="1">
        <a:defRPr sz="2500" kern="1200">
          <a:solidFill>
            <a:schemeClr val="tx1"/>
          </a:solidFill>
          <a:latin typeface="+mn-lt"/>
          <a:ea typeface="+mn-ea"/>
          <a:cs typeface="+mn-cs"/>
        </a:defRPr>
      </a:lvl5pPr>
      <a:lvl6pPr marL="3200190" algn="l" defTabSz="1280076" rtl="0" eaLnBrk="1" latinLnBrk="0" hangingPunct="1">
        <a:defRPr sz="2500" kern="1200">
          <a:solidFill>
            <a:schemeClr val="tx1"/>
          </a:solidFill>
          <a:latin typeface="+mn-lt"/>
          <a:ea typeface="+mn-ea"/>
          <a:cs typeface="+mn-cs"/>
        </a:defRPr>
      </a:lvl6pPr>
      <a:lvl7pPr marL="3840228" algn="l" defTabSz="1280076" rtl="0" eaLnBrk="1" latinLnBrk="0" hangingPunct="1">
        <a:defRPr sz="2500" kern="1200">
          <a:solidFill>
            <a:schemeClr val="tx1"/>
          </a:solidFill>
          <a:latin typeface="+mn-lt"/>
          <a:ea typeface="+mn-ea"/>
          <a:cs typeface="+mn-cs"/>
        </a:defRPr>
      </a:lvl7pPr>
      <a:lvl8pPr marL="4480266" algn="l" defTabSz="1280076" rtl="0" eaLnBrk="1" latinLnBrk="0" hangingPunct="1">
        <a:defRPr sz="2500" kern="1200">
          <a:solidFill>
            <a:schemeClr val="tx1"/>
          </a:solidFill>
          <a:latin typeface="+mn-lt"/>
          <a:ea typeface="+mn-ea"/>
          <a:cs typeface="+mn-cs"/>
        </a:defRPr>
      </a:lvl8pPr>
      <a:lvl9pPr marL="5120304" algn="l" defTabSz="1280076"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www.veenweidengouwewiericke.n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9" y="8257080"/>
            <a:ext cx="2733675" cy="1346200"/>
          </a:xfrm>
          <a:prstGeom prst="rect">
            <a:avLst/>
          </a:prstGeom>
        </p:spPr>
      </p:pic>
      <p:sp>
        <p:nvSpPr>
          <p:cNvPr id="9" name="Rechthoek 8"/>
          <p:cNvSpPr/>
          <p:nvPr/>
        </p:nvSpPr>
        <p:spPr>
          <a:xfrm>
            <a:off x="-475964" y="-311968"/>
            <a:ext cx="13681520" cy="100676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kstvak 1"/>
          <p:cNvSpPr txBox="1"/>
          <p:nvPr/>
        </p:nvSpPr>
        <p:spPr>
          <a:xfrm>
            <a:off x="495980" y="1070633"/>
            <a:ext cx="11521444" cy="6028510"/>
          </a:xfrm>
          <a:prstGeom prst="rect">
            <a:avLst/>
          </a:prstGeom>
          <a:noFill/>
        </p:spPr>
        <p:txBody>
          <a:bodyPr wrap="square" rtlCol="0">
            <a:spAutoFit/>
          </a:bodyPr>
          <a:lstStyle/>
          <a:p>
            <a:pPr lvl="0" algn="ctr">
              <a:lnSpc>
                <a:spcPct val="120000"/>
              </a:lnSpc>
            </a:pPr>
            <a:r>
              <a:rPr lang="nl-NL" sz="8800" b="1">
                <a:solidFill>
                  <a:schemeClr val="bg1"/>
                </a:solidFill>
                <a:latin typeface="Verdana" pitchFamily="34" charset="0"/>
                <a:ea typeface="Verdana" pitchFamily="34" charset="0"/>
                <a:cs typeface="Verdana" pitchFamily="34" charset="0"/>
              </a:rPr>
              <a:t>Welkom</a:t>
            </a:r>
            <a:r>
              <a:rPr lang="nl-NL" sz="2800" b="1">
                <a:solidFill>
                  <a:schemeClr val="bg1"/>
                </a:solidFill>
                <a:latin typeface="Verdana" pitchFamily="34" charset="0"/>
                <a:ea typeface="Verdana" pitchFamily="34" charset="0"/>
                <a:cs typeface="Verdana" pitchFamily="34" charset="0"/>
              </a:rPr>
              <a:t> </a:t>
            </a:r>
          </a:p>
          <a:p>
            <a:pPr lvl="0" algn="ctr">
              <a:lnSpc>
                <a:spcPct val="120000"/>
              </a:lnSpc>
            </a:pPr>
            <a:r>
              <a:rPr lang="nl-NL" sz="4000" b="1">
                <a:solidFill>
                  <a:schemeClr val="bg1"/>
                </a:solidFill>
                <a:latin typeface="Verdana" pitchFamily="34" charset="0"/>
                <a:ea typeface="Verdana" pitchFamily="34" charset="0"/>
                <a:cs typeface="Verdana" pitchFamily="34" charset="0"/>
              </a:rPr>
              <a:t>bij </a:t>
            </a:r>
            <a:r>
              <a:rPr lang="nl-NL" sz="4000" b="1" dirty="0">
                <a:solidFill>
                  <a:schemeClr val="bg1"/>
                </a:solidFill>
                <a:latin typeface="Verdana" pitchFamily="34" charset="0"/>
                <a:ea typeface="Verdana" pitchFamily="34" charset="0"/>
                <a:cs typeface="Verdana" pitchFamily="34" charset="0"/>
              </a:rPr>
              <a:t>de inloopavond van Ruygeborg II</a:t>
            </a:r>
          </a:p>
          <a:p>
            <a:pPr lvl="0">
              <a:lnSpc>
                <a:spcPct val="120000"/>
              </a:lnSpc>
            </a:pPr>
            <a:endParaRPr lang="nl-NL" dirty="0">
              <a:solidFill>
                <a:schemeClr val="bg1"/>
              </a:solidFill>
              <a:latin typeface="Verdana" pitchFamily="34" charset="0"/>
              <a:ea typeface="Verdana" pitchFamily="34" charset="0"/>
              <a:cs typeface="Verdana" pitchFamily="34" charset="0"/>
            </a:endParaRPr>
          </a:p>
          <a:p>
            <a:pPr lvl="0">
              <a:lnSpc>
                <a:spcPct val="120000"/>
              </a:lnSpc>
            </a:pPr>
            <a:endParaRPr lang="nl-NL">
              <a:solidFill>
                <a:schemeClr val="bg1"/>
              </a:solidFill>
              <a:latin typeface="Verdana" pitchFamily="34" charset="0"/>
              <a:ea typeface="Verdana" pitchFamily="34" charset="0"/>
              <a:cs typeface="Verdana" pitchFamily="34" charset="0"/>
            </a:endParaRPr>
          </a:p>
          <a:p>
            <a:pPr lvl="0">
              <a:lnSpc>
                <a:spcPct val="120000"/>
              </a:lnSpc>
            </a:pPr>
            <a:endParaRPr lang="nl-NL">
              <a:solidFill>
                <a:schemeClr val="bg1"/>
              </a:solidFill>
              <a:latin typeface="Verdana" pitchFamily="34" charset="0"/>
              <a:ea typeface="Verdana" pitchFamily="34" charset="0"/>
              <a:cs typeface="Verdana" pitchFamily="34" charset="0"/>
            </a:endParaRPr>
          </a:p>
          <a:p>
            <a:pPr lvl="0">
              <a:lnSpc>
                <a:spcPct val="120000"/>
              </a:lnSpc>
            </a:pPr>
            <a:endParaRPr lang="nl-NL" dirty="0">
              <a:solidFill>
                <a:schemeClr val="bg1"/>
              </a:solidFill>
              <a:latin typeface="Verdana" pitchFamily="34" charset="0"/>
              <a:ea typeface="Verdana" pitchFamily="34" charset="0"/>
              <a:cs typeface="Verdana" pitchFamily="34" charset="0"/>
            </a:endParaRPr>
          </a:p>
          <a:p>
            <a:pPr lvl="0" algn="ctr">
              <a:lnSpc>
                <a:spcPct val="120000"/>
              </a:lnSpc>
            </a:pPr>
            <a:r>
              <a:rPr lang="nl-NL" sz="2400">
                <a:solidFill>
                  <a:schemeClr val="bg1"/>
                </a:solidFill>
                <a:latin typeface="Verdana" pitchFamily="34" charset="0"/>
                <a:ea typeface="Verdana" pitchFamily="34" charset="0"/>
                <a:cs typeface="Verdana" pitchFamily="34" charset="0"/>
              </a:rPr>
              <a:t>Vanavond krijgt u informatie over het</a:t>
            </a:r>
          </a:p>
          <a:p>
            <a:pPr lvl="0" algn="ctr">
              <a:lnSpc>
                <a:spcPct val="120000"/>
              </a:lnSpc>
            </a:pPr>
            <a:r>
              <a:rPr lang="nl-NL" sz="4800">
                <a:solidFill>
                  <a:schemeClr val="bg1"/>
                </a:solidFill>
                <a:latin typeface="Verdana" pitchFamily="34" charset="0"/>
                <a:ea typeface="Verdana" pitchFamily="34" charset="0"/>
                <a:cs typeface="Verdana" pitchFamily="34" charset="0"/>
              </a:rPr>
              <a:t>inrichtingsplan</a:t>
            </a:r>
          </a:p>
          <a:p>
            <a:pPr lvl="0" algn="ctr">
              <a:lnSpc>
                <a:spcPct val="120000"/>
              </a:lnSpc>
            </a:pPr>
            <a:r>
              <a:rPr lang="nl-NL" sz="2400">
                <a:solidFill>
                  <a:schemeClr val="bg1"/>
                </a:solidFill>
                <a:latin typeface="Verdana" pitchFamily="34" charset="0"/>
                <a:ea typeface="Verdana" pitchFamily="34" charset="0"/>
                <a:cs typeface="Verdana" pitchFamily="34" charset="0"/>
              </a:rPr>
              <a:t>voor Ruygeborg II </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 y="8409480"/>
            <a:ext cx="2733675" cy="1346200"/>
          </a:xfrm>
          <a:prstGeom prst="rect">
            <a:avLst/>
          </a:prstGeom>
        </p:spPr>
      </p:pic>
    </p:spTree>
    <p:extLst>
      <p:ext uri="{BB962C8B-B14F-4D97-AF65-F5344CB8AC3E}">
        <p14:creationId xmlns:p14="http://schemas.microsoft.com/office/powerpoint/2010/main" val="1610264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51928" y="0"/>
            <a:ext cx="13321480" cy="9841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sp>
        <p:nvSpPr>
          <p:cNvPr id="2" name="Tekstvak 1">
            <a:extLst>
              <a:ext uri="{FF2B5EF4-FFF2-40B4-BE49-F238E27FC236}">
                <a16:creationId xmlns:a16="http://schemas.microsoft.com/office/drawing/2014/main" id="{E5A0890E-FD2D-46FE-928A-395DAFAB70B4}"/>
              </a:ext>
            </a:extLst>
          </p:cNvPr>
          <p:cNvSpPr txBox="1"/>
          <p:nvPr/>
        </p:nvSpPr>
        <p:spPr>
          <a:xfrm>
            <a:off x="856030" y="768040"/>
            <a:ext cx="11089540" cy="1923604"/>
          </a:xfrm>
          <a:prstGeom prst="rect">
            <a:avLst/>
          </a:prstGeom>
          <a:noFill/>
        </p:spPr>
        <p:txBody>
          <a:bodyPr wrap="square" rtlCol="0">
            <a:spAutoFit/>
          </a:bodyPr>
          <a:lstStyle/>
          <a:p>
            <a:pPr lvl="0" algn="ctr"/>
            <a:r>
              <a:rPr lang="nl-NL" sz="5400" b="1">
                <a:solidFill>
                  <a:prstClr val="white"/>
                </a:solidFill>
                <a:latin typeface="Verdana" pitchFamily="34" charset="0"/>
                <a:ea typeface="Verdana" pitchFamily="34" charset="0"/>
                <a:cs typeface="Verdana" pitchFamily="34" charset="0"/>
              </a:rPr>
              <a:t>Wat vindt u?</a:t>
            </a:r>
          </a:p>
          <a:p>
            <a:pPr lvl="0" algn="ctr"/>
            <a:endParaRPr lang="nl-NL" sz="900">
              <a:solidFill>
                <a:prstClr val="white"/>
              </a:solidFill>
              <a:latin typeface="Verdana" pitchFamily="34" charset="0"/>
              <a:ea typeface="Verdana" pitchFamily="34" charset="0"/>
              <a:cs typeface="Verdana" pitchFamily="34" charset="0"/>
            </a:endParaRPr>
          </a:p>
          <a:p>
            <a:pPr lvl="0" algn="ctr"/>
            <a:r>
              <a:rPr lang="nl-NL" sz="2400">
                <a:solidFill>
                  <a:prstClr val="white"/>
                </a:solidFill>
                <a:latin typeface="Verdana" pitchFamily="34" charset="0"/>
                <a:ea typeface="Verdana" pitchFamily="34" charset="0"/>
                <a:cs typeface="Verdana" pitchFamily="34" charset="0"/>
              </a:rPr>
              <a:t>Bent u blij met de plannen? Vindt u het niks?</a:t>
            </a:r>
          </a:p>
          <a:p>
            <a:pPr lvl="0" algn="ctr"/>
            <a:endParaRPr lang="nl-NL" sz="800">
              <a:solidFill>
                <a:prstClr val="white"/>
              </a:solidFill>
              <a:latin typeface="Verdana" pitchFamily="34" charset="0"/>
              <a:ea typeface="Verdana" pitchFamily="34" charset="0"/>
              <a:cs typeface="Verdana" pitchFamily="34" charset="0"/>
            </a:endParaRPr>
          </a:p>
          <a:p>
            <a:pPr lvl="0" algn="ctr"/>
            <a:r>
              <a:rPr lang="nl-NL" sz="2400">
                <a:solidFill>
                  <a:prstClr val="white"/>
                </a:solidFill>
                <a:latin typeface="Verdana" pitchFamily="34" charset="0"/>
                <a:ea typeface="Verdana" pitchFamily="34" charset="0"/>
                <a:cs typeface="Verdana" pitchFamily="34" charset="0"/>
              </a:rPr>
              <a:t>Schrijf uw mening op een memo en plak ’m op dit vel. </a:t>
            </a:r>
            <a:endParaRPr lang="nl-NL" sz="5400">
              <a:solidFill>
                <a:schemeClr val="bg1"/>
              </a:solidFill>
            </a:endParaRPr>
          </a:p>
        </p:txBody>
      </p:sp>
      <p:pic>
        <p:nvPicPr>
          <p:cNvPr id="4" name="Afbeelding 3">
            <a:extLst>
              <a:ext uri="{FF2B5EF4-FFF2-40B4-BE49-F238E27FC236}">
                <a16:creationId xmlns:a16="http://schemas.microsoft.com/office/drawing/2014/main" id="{CA1D0871-AF3E-46DC-946D-1666342D03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9" y="8257080"/>
            <a:ext cx="2733675" cy="1346200"/>
          </a:xfrm>
          <a:prstGeom prst="rect">
            <a:avLst/>
          </a:prstGeom>
        </p:spPr>
      </p:pic>
      <p:graphicFrame>
        <p:nvGraphicFramePr>
          <p:cNvPr id="5" name="Tabel 4">
            <a:extLst>
              <a:ext uri="{FF2B5EF4-FFF2-40B4-BE49-F238E27FC236}">
                <a16:creationId xmlns:a16="http://schemas.microsoft.com/office/drawing/2014/main" id="{B7D73EBF-5067-4A21-8923-5EB7712AFE4B}"/>
              </a:ext>
            </a:extLst>
          </p:cNvPr>
          <p:cNvGraphicFramePr>
            <a:graphicFrameLocks noGrp="1"/>
          </p:cNvGraphicFramePr>
          <p:nvPr>
            <p:extLst>
              <p:ext uri="{D42A27DB-BD31-4B8C-83A1-F6EECF244321}">
                <p14:modId xmlns:p14="http://schemas.microsoft.com/office/powerpoint/2010/main" val="3285665781"/>
              </p:ext>
            </p:extLst>
          </p:nvPr>
        </p:nvGraphicFramePr>
        <p:xfrm>
          <a:off x="356004" y="3759216"/>
          <a:ext cx="12089591" cy="3952875"/>
        </p:xfrm>
        <a:graphic>
          <a:graphicData uri="http://schemas.openxmlformats.org/drawingml/2006/table">
            <a:tbl>
              <a:tblPr/>
              <a:tblGrid>
                <a:gridCol w="3376380">
                  <a:extLst>
                    <a:ext uri="{9D8B030D-6E8A-4147-A177-3AD203B41FA5}">
                      <a16:colId xmlns:a16="http://schemas.microsoft.com/office/drawing/2014/main" val="1577591818"/>
                    </a:ext>
                  </a:extLst>
                </a:gridCol>
                <a:gridCol w="3686077">
                  <a:extLst>
                    <a:ext uri="{9D8B030D-6E8A-4147-A177-3AD203B41FA5}">
                      <a16:colId xmlns:a16="http://schemas.microsoft.com/office/drawing/2014/main" val="2808477115"/>
                    </a:ext>
                  </a:extLst>
                </a:gridCol>
                <a:gridCol w="5027134">
                  <a:extLst>
                    <a:ext uri="{9D8B030D-6E8A-4147-A177-3AD203B41FA5}">
                      <a16:colId xmlns:a16="http://schemas.microsoft.com/office/drawing/2014/main" val="2788049945"/>
                    </a:ext>
                  </a:extLst>
                </a:gridCol>
              </a:tblGrid>
              <a:tr h="352425">
                <a:tc gridSpan="3">
                  <a:txBody>
                    <a:bodyPr/>
                    <a:lstStyle/>
                    <a:p>
                      <a:pPr algn="ctr" fontAlgn="b"/>
                      <a:r>
                        <a:rPr lang="nl-NL" sz="2400" b="1" i="0" u="none" strike="noStrike">
                          <a:solidFill>
                            <a:srgbClr val="FFFF00"/>
                          </a:solidFill>
                          <a:effectLst/>
                          <a:latin typeface="Arial" panose="020B0604020202020204" pitchFamily="34" charset="0"/>
                        </a:rPr>
                        <a:t>Opmerkingen tijdens inloopavond opgeschreven op memo’s</a:t>
                      </a:r>
                    </a:p>
                  </a:txBody>
                  <a:tcPr marL="9525" marR="9525" marT="9525" marB="0" anchor="b">
                    <a:lnL>
                      <a:noFill/>
                    </a:lnL>
                    <a:lnR>
                      <a:noFill/>
                    </a:lnR>
                    <a:lnT>
                      <a:noFill/>
                    </a:lnT>
                    <a:lnB>
                      <a:noFill/>
                    </a:lnB>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782078120"/>
                  </a:ext>
                </a:extLst>
              </a:tr>
              <a:tr h="161925">
                <a:tc>
                  <a:txBody>
                    <a:bodyPr/>
                    <a:lstStyle/>
                    <a:p>
                      <a:pPr algn="l" fontAlgn="b"/>
                      <a:endParaRPr lang="nl-NL"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nl-NL"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nl-NL"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26014309"/>
                  </a:ext>
                </a:extLst>
              </a:tr>
              <a:tr h="161925">
                <a:tc>
                  <a:txBody>
                    <a:bodyPr/>
                    <a:lstStyle/>
                    <a:p>
                      <a:pPr algn="l" fontAlgn="b"/>
                      <a:r>
                        <a:rPr lang="nl-NL" sz="1400" b="1" i="0" u="none" strike="noStrike">
                          <a:solidFill>
                            <a:srgbClr val="FFFF00"/>
                          </a:solidFill>
                          <a:effectLst/>
                          <a:latin typeface="Arial" panose="020B0604020202020204" pitchFamily="34" charset="0"/>
                        </a:rPr>
                        <a:t>Parkeren</a:t>
                      </a:r>
                    </a:p>
                  </a:txBody>
                  <a:tcPr marL="9525" marR="9525" marT="9525" marB="0" anchor="b">
                    <a:lnL>
                      <a:noFill/>
                    </a:lnL>
                    <a:lnR>
                      <a:noFill/>
                    </a:lnR>
                    <a:lnT>
                      <a:noFill/>
                    </a:lnT>
                    <a:lnB>
                      <a:noFill/>
                    </a:lnB>
                  </a:tcPr>
                </a:tc>
                <a:tc>
                  <a:txBody>
                    <a:bodyPr/>
                    <a:lstStyle/>
                    <a:p>
                      <a:pPr algn="l" fontAlgn="b"/>
                      <a:r>
                        <a:rPr lang="nl-NL" sz="1400" b="1" i="0" u="none" strike="noStrike">
                          <a:solidFill>
                            <a:srgbClr val="FFFF00"/>
                          </a:solidFill>
                          <a:effectLst/>
                          <a:latin typeface="Arial" panose="020B0604020202020204" pitchFamily="34" charset="0"/>
                        </a:rPr>
                        <a:t>:-)</a:t>
                      </a:r>
                    </a:p>
                  </a:txBody>
                  <a:tcPr marL="9525" marR="9525" marT="9525" marB="0" anchor="b">
                    <a:lnL>
                      <a:noFill/>
                    </a:lnL>
                    <a:lnR>
                      <a:noFill/>
                    </a:lnR>
                    <a:lnT>
                      <a:noFill/>
                    </a:lnT>
                    <a:lnB>
                      <a:noFill/>
                    </a:lnB>
                  </a:tcPr>
                </a:tc>
                <a:tc>
                  <a:txBody>
                    <a:bodyPr/>
                    <a:lstStyle/>
                    <a:p>
                      <a:pPr algn="l" fontAlgn="b"/>
                      <a:r>
                        <a:rPr lang="nl-NL" sz="1400" b="1" i="0" u="none" strike="noStrike">
                          <a:solidFill>
                            <a:srgbClr val="FFFF00"/>
                          </a:solidFill>
                          <a:effectLst/>
                          <a:latin typeface="Arial" panose="020B0604020202020204" pitchFamily="34" charset="0"/>
                        </a:rPr>
                        <a:t>Wandelen, fietsen, honden</a:t>
                      </a:r>
                    </a:p>
                  </a:txBody>
                  <a:tcPr marL="9525" marR="9525" marT="9525" marB="0" anchor="b">
                    <a:lnL>
                      <a:noFill/>
                    </a:lnL>
                    <a:lnR>
                      <a:noFill/>
                    </a:lnR>
                    <a:lnT>
                      <a:noFill/>
                    </a:lnT>
                    <a:lnB>
                      <a:noFill/>
                    </a:lnB>
                  </a:tcPr>
                </a:tc>
                <a:extLst>
                  <a:ext uri="{0D108BD9-81ED-4DB2-BD59-A6C34878D82A}">
                    <a16:rowId xmlns:a16="http://schemas.microsoft.com/office/drawing/2014/main" val="200469094"/>
                  </a:ext>
                </a:extLst>
              </a:tr>
              <a:tr h="161925">
                <a:tc>
                  <a:txBody>
                    <a:bodyPr/>
                    <a:lstStyle/>
                    <a:p>
                      <a:pPr algn="l" fontAlgn="b"/>
                      <a:r>
                        <a:rPr lang="nl-NL" sz="1400" b="0" i="0" u="none" strike="noStrike">
                          <a:solidFill>
                            <a:schemeClr val="bg1"/>
                          </a:solidFill>
                          <a:effectLst/>
                          <a:latin typeface="Arial" panose="020B0604020202020204" pitchFamily="34" charset="0"/>
                        </a:rPr>
                        <a:t>Parkeren Noorden?</a:t>
                      </a:r>
                    </a:p>
                  </a:txBody>
                  <a:tcPr marL="9525" marR="9525" marT="9525" marB="0" anchor="b">
                    <a:lnL>
                      <a:noFill/>
                    </a:lnL>
                    <a:lnR>
                      <a:noFill/>
                    </a:lnR>
                    <a:lnT>
                      <a:noFill/>
                    </a:lnT>
                    <a:lnB>
                      <a:noFill/>
                    </a:lnB>
                  </a:tcPr>
                </a:tc>
                <a:tc>
                  <a:txBody>
                    <a:bodyPr/>
                    <a:lstStyle/>
                    <a:p>
                      <a:pPr algn="l" fontAlgn="b"/>
                      <a:r>
                        <a:rPr lang="nl-NL" sz="1400" b="0" i="0" u="none" strike="noStrike">
                          <a:solidFill>
                            <a:schemeClr val="bg1"/>
                          </a:solidFill>
                          <a:effectLst/>
                          <a:latin typeface="Arial" panose="020B0604020202020204" pitchFamily="34" charset="0"/>
                        </a:rPr>
                        <a:t>Ziet er goed uit!</a:t>
                      </a:r>
                    </a:p>
                  </a:txBody>
                  <a:tcPr marL="9525" marR="9525" marT="9525" marB="0" anchor="b">
                    <a:lnL>
                      <a:noFill/>
                    </a:lnL>
                    <a:lnR>
                      <a:noFill/>
                    </a:lnR>
                    <a:lnT>
                      <a:noFill/>
                    </a:lnT>
                    <a:lnB>
                      <a:noFill/>
                    </a:lnB>
                  </a:tcPr>
                </a:tc>
                <a:tc>
                  <a:txBody>
                    <a:bodyPr/>
                    <a:lstStyle/>
                    <a:p>
                      <a:pPr algn="l" fontAlgn="b"/>
                      <a:r>
                        <a:rPr lang="nl-NL" sz="1400" b="0" i="0" u="none" strike="noStrike">
                          <a:solidFill>
                            <a:schemeClr val="bg1"/>
                          </a:solidFill>
                          <a:effectLst/>
                          <a:latin typeface="Arial" panose="020B0604020202020204" pitchFamily="34" charset="0"/>
                        </a:rPr>
                        <a:t>Fietspad rondom mis ik! Jammer</a:t>
                      </a:r>
                    </a:p>
                  </a:txBody>
                  <a:tcPr marL="9525" marR="9525" marT="9525" marB="0" anchor="b">
                    <a:lnL>
                      <a:noFill/>
                    </a:lnL>
                    <a:lnR>
                      <a:noFill/>
                    </a:lnR>
                    <a:lnT>
                      <a:noFill/>
                    </a:lnT>
                    <a:lnB>
                      <a:noFill/>
                    </a:lnB>
                  </a:tcPr>
                </a:tc>
                <a:extLst>
                  <a:ext uri="{0D108BD9-81ED-4DB2-BD59-A6C34878D82A}">
                    <a16:rowId xmlns:a16="http://schemas.microsoft.com/office/drawing/2014/main" val="3653508785"/>
                  </a:ext>
                </a:extLst>
              </a:tr>
              <a:tr h="161925">
                <a:tc>
                  <a:txBody>
                    <a:bodyPr/>
                    <a:lstStyle/>
                    <a:p>
                      <a:pPr algn="l" fontAlgn="b"/>
                      <a:r>
                        <a:rPr lang="nl-NL" sz="1400" b="0" i="0" u="none" strike="noStrike">
                          <a:solidFill>
                            <a:schemeClr val="bg1"/>
                          </a:solidFill>
                          <a:effectLst/>
                          <a:latin typeface="Arial" panose="020B0604020202020204" pitchFamily="34" charset="0"/>
                        </a:rPr>
                        <a:t>Parkeerplek bij de Rode Dijk</a:t>
                      </a:r>
                    </a:p>
                  </a:txBody>
                  <a:tcPr marL="9525" marR="9525" marT="9525" marB="0" anchor="b">
                    <a:lnL>
                      <a:noFill/>
                    </a:lnL>
                    <a:lnR>
                      <a:noFill/>
                    </a:lnR>
                    <a:lnT>
                      <a:noFill/>
                    </a:lnT>
                    <a:lnB>
                      <a:noFill/>
                    </a:lnB>
                  </a:tcPr>
                </a:tc>
                <a:tc>
                  <a:txBody>
                    <a:bodyPr/>
                    <a:lstStyle/>
                    <a:p>
                      <a:pPr algn="l" fontAlgn="b"/>
                      <a:r>
                        <a:rPr lang="nl-NL" sz="1400" b="0" i="0" u="none" strike="noStrike">
                          <a:solidFill>
                            <a:schemeClr val="bg1"/>
                          </a:solidFill>
                          <a:effectLst/>
                          <a:latin typeface="Arial" panose="020B0604020202020204" pitchFamily="34" charset="0"/>
                        </a:rPr>
                        <a:t>Super! Ga maar snel beginnen :-)</a:t>
                      </a:r>
                    </a:p>
                  </a:txBody>
                  <a:tcPr marL="9525" marR="9525" marT="9525" marB="0" anchor="b">
                    <a:lnL>
                      <a:noFill/>
                    </a:lnL>
                    <a:lnR>
                      <a:noFill/>
                    </a:lnR>
                    <a:lnT>
                      <a:noFill/>
                    </a:lnT>
                    <a:lnB>
                      <a:noFill/>
                    </a:lnB>
                  </a:tcPr>
                </a:tc>
                <a:tc>
                  <a:txBody>
                    <a:bodyPr/>
                    <a:lstStyle/>
                    <a:p>
                      <a:pPr algn="l" fontAlgn="b"/>
                      <a:r>
                        <a:rPr lang="nl-NL" sz="1400" b="0" i="0" u="none" strike="noStrike">
                          <a:solidFill>
                            <a:schemeClr val="bg1"/>
                          </a:solidFill>
                          <a:effectLst/>
                          <a:latin typeface="Arial" panose="020B0604020202020204" pitchFamily="34" charset="0"/>
                        </a:rPr>
                        <a:t>Fietspad rondom mis ik</a:t>
                      </a:r>
                    </a:p>
                  </a:txBody>
                  <a:tcPr marL="9525" marR="9525" marT="9525" marB="0" anchor="b">
                    <a:lnL>
                      <a:noFill/>
                    </a:lnL>
                    <a:lnR>
                      <a:noFill/>
                    </a:lnR>
                    <a:lnT>
                      <a:noFill/>
                    </a:lnT>
                    <a:lnB>
                      <a:noFill/>
                    </a:lnB>
                  </a:tcPr>
                </a:tc>
                <a:extLst>
                  <a:ext uri="{0D108BD9-81ED-4DB2-BD59-A6C34878D82A}">
                    <a16:rowId xmlns:a16="http://schemas.microsoft.com/office/drawing/2014/main" val="2908687617"/>
                  </a:ext>
                </a:extLst>
              </a:tr>
              <a:tr h="161925">
                <a:tc>
                  <a:txBody>
                    <a:bodyPr/>
                    <a:lstStyle/>
                    <a:p>
                      <a:pPr algn="l" fontAlgn="b"/>
                      <a:r>
                        <a:rPr lang="nl-NL" sz="1400" b="0" i="0" u="none" strike="noStrike">
                          <a:solidFill>
                            <a:schemeClr val="bg1"/>
                          </a:solidFill>
                          <a:effectLst/>
                          <a:latin typeface="Arial" panose="020B0604020202020204" pitchFamily="34" charset="0"/>
                        </a:rPr>
                        <a:t>Parkeerplekken!! Het is nu al een drama</a:t>
                      </a:r>
                    </a:p>
                  </a:txBody>
                  <a:tcPr marL="9525" marR="9525" marT="9525" marB="0" anchor="b">
                    <a:lnL>
                      <a:noFill/>
                    </a:lnL>
                    <a:lnR>
                      <a:noFill/>
                    </a:lnR>
                    <a:lnT>
                      <a:noFill/>
                    </a:lnT>
                    <a:lnB>
                      <a:noFill/>
                    </a:lnB>
                  </a:tcPr>
                </a:tc>
                <a:tc>
                  <a:txBody>
                    <a:bodyPr/>
                    <a:lstStyle/>
                    <a:p>
                      <a:pPr algn="l" fontAlgn="b"/>
                      <a:r>
                        <a:rPr lang="nl-NL" sz="1400" b="0" i="0" u="none" strike="noStrike">
                          <a:solidFill>
                            <a:schemeClr val="bg1"/>
                          </a:solidFill>
                          <a:effectLst/>
                          <a:latin typeface="Arial" panose="020B0604020202020204" pitchFamily="34" charset="0"/>
                        </a:rPr>
                        <a:t>Positief gehoor gegeven aan adviezen</a:t>
                      </a:r>
                    </a:p>
                  </a:txBody>
                  <a:tcPr marL="9525" marR="9525" marT="9525" marB="0" anchor="b">
                    <a:lnL>
                      <a:noFill/>
                    </a:lnL>
                    <a:lnR>
                      <a:noFill/>
                    </a:lnR>
                    <a:lnT>
                      <a:noFill/>
                    </a:lnT>
                    <a:lnB>
                      <a:noFill/>
                    </a:lnB>
                  </a:tcPr>
                </a:tc>
                <a:tc>
                  <a:txBody>
                    <a:bodyPr/>
                    <a:lstStyle/>
                    <a:p>
                      <a:pPr algn="l" fontAlgn="b"/>
                      <a:r>
                        <a:rPr lang="nl-NL" sz="1400" b="0" i="0" u="none" strike="noStrike">
                          <a:solidFill>
                            <a:schemeClr val="bg1"/>
                          </a:solidFill>
                          <a:effectLst/>
                          <a:latin typeface="Arial" panose="020B0604020202020204" pitchFamily="34" charset="0"/>
                        </a:rPr>
                        <a:t>Graag meer wandelpaden</a:t>
                      </a:r>
                    </a:p>
                  </a:txBody>
                  <a:tcPr marL="9525" marR="9525" marT="9525" marB="0" anchor="b">
                    <a:lnL>
                      <a:noFill/>
                    </a:lnL>
                    <a:lnR>
                      <a:noFill/>
                    </a:lnR>
                    <a:lnT>
                      <a:noFill/>
                    </a:lnT>
                    <a:lnB>
                      <a:noFill/>
                    </a:lnB>
                  </a:tcPr>
                </a:tc>
                <a:extLst>
                  <a:ext uri="{0D108BD9-81ED-4DB2-BD59-A6C34878D82A}">
                    <a16:rowId xmlns:a16="http://schemas.microsoft.com/office/drawing/2014/main" val="3963639302"/>
                  </a:ext>
                </a:extLst>
              </a:tr>
              <a:tr h="161925">
                <a:tc>
                  <a:txBody>
                    <a:bodyPr/>
                    <a:lstStyle/>
                    <a:p>
                      <a:pPr algn="l" fontAlgn="b"/>
                      <a:r>
                        <a:rPr lang="nl-NL" sz="1400" b="0" i="0" u="none" strike="noStrike">
                          <a:solidFill>
                            <a:schemeClr val="bg1"/>
                          </a:solidFill>
                          <a:effectLst/>
                          <a:latin typeface="Arial" panose="020B0604020202020204" pitchFamily="34" charset="0"/>
                        </a:rPr>
                        <a:t>Waar is de parkeerplaats Noorden?</a:t>
                      </a:r>
                    </a:p>
                  </a:txBody>
                  <a:tcPr marL="9525" marR="9525" marT="9525" marB="0" anchor="b">
                    <a:lnL>
                      <a:noFill/>
                    </a:lnL>
                    <a:lnR>
                      <a:noFill/>
                    </a:lnR>
                    <a:lnT>
                      <a:noFill/>
                    </a:lnT>
                    <a:lnB>
                      <a:noFill/>
                    </a:lnB>
                  </a:tcPr>
                </a:tc>
                <a:tc>
                  <a:txBody>
                    <a:bodyPr/>
                    <a:lstStyle/>
                    <a:p>
                      <a:pPr algn="l" fontAlgn="b"/>
                      <a:r>
                        <a:rPr lang="nl-NL" sz="1400" b="0" i="0" u="none" strike="noStrike">
                          <a:solidFill>
                            <a:schemeClr val="bg1"/>
                          </a:solidFill>
                          <a:effectLst/>
                          <a:latin typeface="Arial" panose="020B0604020202020204" pitchFamily="34" charset="0"/>
                        </a:rPr>
                        <a:t>Dat er ook bankjes komen: helemaal top!</a:t>
                      </a:r>
                    </a:p>
                  </a:txBody>
                  <a:tcPr marL="9525" marR="9525" marT="9525" marB="0" anchor="b">
                    <a:lnL>
                      <a:noFill/>
                    </a:lnL>
                    <a:lnR>
                      <a:noFill/>
                    </a:lnR>
                    <a:lnT>
                      <a:noFill/>
                    </a:lnT>
                    <a:lnB>
                      <a:noFill/>
                    </a:lnB>
                  </a:tcPr>
                </a:tc>
                <a:tc>
                  <a:txBody>
                    <a:bodyPr/>
                    <a:lstStyle/>
                    <a:p>
                      <a:pPr algn="l" fontAlgn="b"/>
                      <a:r>
                        <a:rPr lang="nl-NL" sz="1400" b="0" i="0" u="none" strike="noStrike">
                          <a:solidFill>
                            <a:schemeClr val="bg1"/>
                          </a:solidFill>
                          <a:effectLst/>
                          <a:latin typeface="Arial" panose="020B0604020202020204" pitchFamily="34" charset="0"/>
                        </a:rPr>
                        <a:t>Mooi plan, jammer van het fietspad</a:t>
                      </a:r>
                    </a:p>
                  </a:txBody>
                  <a:tcPr marL="9525" marR="9525" marT="9525" marB="0" anchor="b">
                    <a:lnL>
                      <a:noFill/>
                    </a:lnL>
                    <a:lnR>
                      <a:noFill/>
                    </a:lnR>
                    <a:lnT>
                      <a:noFill/>
                    </a:lnT>
                    <a:lnB>
                      <a:noFill/>
                    </a:lnB>
                  </a:tcPr>
                </a:tc>
                <a:extLst>
                  <a:ext uri="{0D108BD9-81ED-4DB2-BD59-A6C34878D82A}">
                    <a16:rowId xmlns:a16="http://schemas.microsoft.com/office/drawing/2014/main" val="2169641419"/>
                  </a:ext>
                </a:extLst>
              </a:tr>
              <a:tr h="161925">
                <a:tc>
                  <a:txBody>
                    <a:bodyPr/>
                    <a:lstStyle/>
                    <a:p>
                      <a:pPr algn="l" fontAlgn="b"/>
                      <a:r>
                        <a:rPr lang="nl-NL" sz="1400" b="0" i="0" u="none" strike="noStrike">
                          <a:solidFill>
                            <a:schemeClr val="bg1"/>
                          </a:solidFill>
                          <a:effectLst/>
                          <a:latin typeface="Arial" panose="020B0604020202020204" pitchFamily="34" charset="0"/>
                        </a:rPr>
                        <a:t>Parkeren, parkeren, parkeren</a:t>
                      </a:r>
                    </a:p>
                    <a:p>
                      <a:pPr algn="l" fontAlgn="b"/>
                      <a:endParaRPr lang="nl-NL" sz="1400" b="0" i="0" u="none" strike="noStrike">
                        <a:solidFill>
                          <a:schemeClr val="bg1"/>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nl-NL" sz="1400" b="0" i="0" u="none" strike="noStrike">
                        <a:solidFill>
                          <a:schemeClr val="bg1"/>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nl-NL" sz="1400" b="0" i="0" u="none" strike="noStrike">
                          <a:solidFill>
                            <a:schemeClr val="bg1"/>
                          </a:solidFill>
                          <a:effectLst/>
                          <a:latin typeface="Arial" panose="020B0604020202020204" pitchFamily="34" charset="0"/>
                        </a:rPr>
                        <a:t>Een leuk stuk wandelen met de hond vanaf restaurant Nieuwkoop</a:t>
                      </a:r>
                    </a:p>
                  </a:txBody>
                  <a:tcPr marL="9525" marR="9525" marT="9525" marB="0" anchor="b">
                    <a:lnL>
                      <a:noFill/>
                    </a:lnL>
                    <a:lnR>
                      <a:noFill/>
                    </a:lnR>
                    <a:lnT>
                      <a:noFill/>
                    </a:lnT>
                    <a:lnB>
                      <a:noFill/>
                    </a:lnB>
                  </a:tcPr>
                </a:tc>
                <a:extLst>
                  <a:ext uri="{0D108BD9-81ED-4DB2-BD59-A6C34878D82A}">
                    <a16:rowId xmlns:a16="http://schemas.microsoft.com/office/drawing/2014/main" val="2034111359"/>
                  </a:ext>
                </a:extLst>
              </a:tr>
              <a:tr h="161925">
                <a:tc>
                  <a:txBody>
                    <a:bodyPr/>
                    <a:lstStyle/>
                    <a:p>
                      <a:pPr algn="l" fontAlgn="b"/>
                      <a:endParaRPr lang="nl-NL" sz="1400" b="0" i="0" u="none" strike="noStrike">
                        <a:solidFill>
                          <a:schemeClr val="bg1"/>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nl-NL" sz="1400" b="0" i="0" u="none" strike="noStrike">
                        <a:solidFill>
                          <a:schemeClr val="bg1"/>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nl-NL" sz="1400" b="0" i="0" u="none" strike="noStrike">
                          <a:solidFill>
                            <a:schemeClr val="bg1"/>
                          </a:solidFill>
                          <a:effectLst/>
                          <a:latin typeface="Arial" panose="020B0604020202020204" pitchFamily="34" charset="0"/>
                        </a:rPr>
                        <a:t>Honden?</a:t>
                      </a:r>
                    </a:p>
                  </a:txBody>
                  <a:tcPr marL="9525" marR="9525" marT="9525" marB="0" anchor="b">
                    <a:lnL>
                      <a:noFill/>
                    </a:lnL>
                    <a:lnR>
                      <a:noFill/>
                    </a:lnR>
                    <a:lnT>
                      <a:noFill/>
                    </a:lnT>
                    <a:lnB>
                      <a:noFill/>
                    </a:lnB>
                  </a:tcPr>
                </a:tc>
                <a:extLst>
                  <a:ext uri="{0D108BD9-81ED-4DB2-BD59-A6C34878D82A}">
                    <a16:rowId xmlns:a16="http://schemas.microsoft.com/office/drawing/2014/main" val="1863033051"/>
                  </a:ext>
                </a:extLst>
              </a:tr>
              <a:tr h="161925">
                <a:tc>
                  <a:txBody>
                    <a:bodyPr/>
                    <a:lstStyle/>
                    <a:p>
                      <a:pPr algn="l" fontAlgn="b"/>
                      <a:endParaRPr lang="nl-NL" sz="1400" b="0" i="0" u="none" strike="noStrike">
                        <a:solidFill>
                          <a:schemeClr val="bg1"/>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nl-NL" sz="1400" b="1" i="0" u="none" strike="noStrike">
                          <a:solidFill>
                            <a:srgbClr val="FFFF00"/>
                          </a:solidFill>
                          <a:effectLst/>
                          <a:latin typeface="Arial" panose="020B0604020202020204" pitchFamily="34" charset="0"/>
                        </a:rPr>
                        <a:t>:-(</a:t>
                      </a:r>
                    </a:p>
                  </a:txBody>
                  <a:tcPr marL="9525" marR="9525" marT="9525" marB="0" anchor="b">
                    <a:lnL>
                      <a:noFill/>
                    </a:lnL>
                    <a:lnR>
                      <a:noFill/>
                    </a:lnR>
                    <a:lnT>
                      <a:noFill/>
                    </a:lnT>
                    <a:lnB>
                      <a:noFill/>
                    </a:lnB>
                  </a:tcPr>
                </a:tc>
                <a:tc>
                  <a:txBody>
                    <a:bodyPr/>
                    <a:lstStyle/>
                    <a:p>
                      <a:pPr algn="l" fontAlgn="b"/>
                      <a:r>
                        <a:rPr lang="nl-NL" sz="1400" b="0" i="0" u="none" strike="noStrike">
                          <a:solidFill>
                            <a:schemeClr val="bg1"/>
                          </a:solidFill>
                          <a:effectLst/>
                          <a:latin typeface="Arial" panose="020B0604020202020204" pitchFamily="34" charset="0"/>
                        </a:rPr>
                        <a:t>Kan de brug vanaf Driekoppenland verschoven worden naar uitkijktoren? Dan blijft de mogelijkheid om een rondje te lopen.</a:t>
                      </a:r>
                    </a:p>
                  </a:txBody>
                  <a:tcPr marL="9525" marR="9525" marT="9525" marB="0" anchor="b">
                    <a:lnL>
                      <a:noFill/>
                    </a:lnL>
                    <a:lnR>
                      <a:noFill/>
                    </a:lnR>
                    <a:lnT>
                      <a:noFill/>
                    </a:lnT>
                    <a:lnB>
                      <a:noFill/>
                    </a:lnB>
                  </a:tcPr>
                </a:tc>
                <a:extLst>
                  <a:ext uri="{0D108BD9-81ED-4DB2-BD59-A6C34878D82A}">
                    <a16:rowId xmlns:a16="http://schemas.microsoft.com/office/drawing/2014/main" val="684354912"/>
                  </a:ext>
                </a:extLst>
              </a:tr>
              <a:tr h="161925">
                <a:tc>
                  <a:txBody>
                    <a:bodyPr/>
                    <a:lstStyle/>
                    <a:p>
                      <a:pPr algn="l" fontAlgn="b"/>
                      <a:endParaRPr lang="nl-NL" sz="1400" b="0" i="0" u="none" strike="noStrike">
                        <a:solidFill>
                          <a:schemeClr val="bg1"/>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nl-NL" sz="1400" b="0" i="0" u="none" strike="noStrike">
                          <a:solidFill>
                            <a:schemeClr val="bg1"/>
                          </a:solidFill>
                          <a:effectLst/>
                          <a:latin typeface="Arial" panose="020B0604020202020204" pitchFamily="34" charset="0"/>
                        </a:rPr>
                        <a:t>Al het boerenland verdwijnt!!!</a:t>
                      </a:r>
                    </a:p>
                  </a:txBody>
                  <a:tcPr marL="9525" marR="9525" marT="9525" marB="0" anchor="b">
                    <a:lnL>
                      <a:noFill/>
                    </a:lnL>
                    <a:lnR>
                      <a:noFill/>
                    </a:lnR>
                    <a:lnT>
                      <a:noFill/>
                    </a:lnT>
                    <a:lnB>
                      <a:noFill/>
                    </a:lnB>
                  </a:tcPr>
                </a:tc>
                <a:tc>
                  <a:txBody>
                    <a:bodyPr/>
                    <a:lstStyle/>
                    <a:p>
                      <a:pPr algn="l" fontAlgn="b"/>
                      <a:endParaRPr lang="nl-NL" sz="1400" b="0" i="0" u="none" strike="noStrike">
                        <a:solidFill>
                          <a:schemeClr val="bg1"/>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746170266"/>
                  </a:ext>
                </a:extLst>
              </a:tr>
              <a:tr h="161925">
                <a:tc>
                  <a:txBody>
                    <a:bodyPr/>
                    <a:lstStyle/>
                    <a:p>
                      <a:pPr algn="l" fontAlgn="b"/>
                      <a:endParaRPr lang="nl-NL" sz="1400" b="0" i="0" u="none" strike="noStrike">
                        <a:solidFill>
                          <a:schemeClr val="bg1"/>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nl-NL" sz="1400" b="0" i="0" u="none" strike="noStrike">
                          <a:solidFill>
                            <a:schemeClr val="bg1"/>
                          </a:solidFill>
                          <a:effectLst/>
                          <a:latin typeface="Arial" panose="020B0604020202020204" pitchFamily="34" charset="0"/>
                        </a:rPr>
                        <a:t>Schandaal: geen gemeente aanwezig. Luister naar omwonenden</a:t>
                      </a:r>
                    </a:p>
                  </a:txBody>
                  <a:tcPr marL="9525" marR="9525" marT="9525" marB="0" anchor="b">
                    <a:lnL>
                      <a:noFill/>
                    </a:lnL>
                    <a:lnR>
                      <a:noFill/>
                    </a:lnR>
                    <a:lnT>
                      <a:noFill/>
                    </a:lnT>
                    <a:lnB>
                      <a:noFill/>
                    </a:lnB>
                  </a:tcPr>
                </a:tc>
                <a:tc>
                  <a:txBody>
                    <a:bodyPr/>
                    <a:lstStyle/>
                    <a:p>
                      <a:pPr algn="l" fontAlgn="b"/>
                      <a:endParaRPr lang="nl-NL" sz="1400" b="0" i="0" u="none" strike="noStrike">
                        <a:solidFill>
                          <a:schemeClr val="bg1"/>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33982"/>
                  </a:ext>
                </a:extLst>
              </a:tr>
              <a:tr h="161925">
                <a:tc>
                  <a:txBody>
                    <a:bodyPr/>
                    <a:lstStyle/>
                    <a:p>
                      <a:pPr algn="l" fontAlgn="b"/>
                      <a:endParaRPr lang="nl-NL" sz="1400" b="0" i="0" u="none" strike="noStrike">
                        <a:solidFill>
                          <a:schemeClr val="bg1"/>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nl-NL" sz="1400" b="0" i="0" u="none" strike="noStrike">
                        <a:solidFill>
                          <a:schemeClr val="bg1"/>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nl-NL" sz="1400" b="0" i="0" u="none" strike="noStrike">
                        <a:solidFill>
                          <a:schemeClr val="bg1"/>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480405677"/>
                  </a:ext>
                </a:extLst>
              </a:tr>
              <a:tr h="161925">
                <a:tc>
                  <a:txBody>
                    <a:bodyPr/>
                    <a:lstStyle/>
                    <a:p>
                      <a:pPr algn="l" fontAlgn="b"/>
                      <a:endParaRPr lang="nl-NL"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nl-NL"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nl-NL"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77080361"/>
                  </a:ext>
                </a:extLst>
              </a:tr>
              <a:tr h="161925">
                <a:tc>
                  <a:txBody>
                    <a:bodyPr/>
                    <a:lstStyle/>
                    <a:p>
                      <a:pPr algn="l" fontAlgn="b"/>
                      <a:endParaRPr lang="nl-NL"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nl-NL"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nl-NL"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55351230"/>
                  </a:ext>
                </a:extLst>
              </a:tr>
            </a:tbl>
          </a:graphicData>
        </a:graphic>
      </p:graphicFrame>
    </p:spTree>
    <p:extLst>
      <p:ext uri="{BB962C8B-B14F-4D97-AF65-F5344CB8AC3E}">
        <p14:creationId xmlns:p14="http://schemas.microsoft.com/office/powerpoint/2010/main" val="181367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51928" y="0"/>
            <a:ext cx="13321480" cy="9841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kstvak 4">
            <a:extLst>
              <a:ext uri="{FF2B5EF4-FFF2-40B4-BE49-F238E27FC236}">
                <a16:creationId xmlns:a16="http://schemas.microsoft.com/office/drawing/2014/main" id="{E4FD810C-C1BA-4E28-B59E-96E3AA92E482}"/>
              </a:ext>
            </a:extLst>
          </p:cNvPr>
          <p:cNvSpPr txBox="1"/>
          <p:nvPr/>
        </p:nvSpPr>
        <p:spPr>
          <a:xfrm>
            <a:off x="495980" y="489282"/>
            <a:ext cx="7849090" cy="830997"/>
          </a:xfrm>
          <a:prstGeom prst="rect">
            <a:avLst/>
          </a:prstGeom>
          <a:noFill/>
        </p:spPr>
        <p:txBody>
          <a:bodyPr wrap="square" rtlCol="0">
            <a:spAutoFit/>
          </a:bodyPr>
          <a:lstStyle/>
          <a:p>
            <a:r>
              <a:rPr lang="nl-NL" sz="4800">
                <a:solidFill>
                  <a:schemeClr val="bg1"/>
                </a:solidFill>
                <a:latin typeface="Verdana" panose="020B0604030504040204" pitchFamily="34" charset="0"/>
                <a:ea typeface="Verdana" panose="020B0604030504040204" pitchFamily="34" charset="0"/>
                <a:cs typeface="Verdana" panose="020B0604030504040204" pitchFamily="34" charset="0"/>
              </a:rPr>
              <a:t>Inrichtingsplan</a:t>
            </a:r>
          </a:p>
        </p:txBody>
      </p:sp>
      <p:pic>
        <p:nvPicPr>
          <p:cNvPr id="9" name="Afbeelding 8">
            <a:extLst>
              <a:ext uri="{FF2B5EF4-FFF2-40B4-BE49-F238E27FC236}">
                <a16:creationId xmlns:a16="http://schemas.microsoft.com/office/drawing/2014/main" id="{6A48766F-2729-4798-A265-01CC377EBD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9" y="8257080"/>
            <a:ext cx="2733675" cy="1346200"/>
          </a:xfrm>
          <a:prstGeom prst="rect">
            <a:avLst/>
          </a:prstGeom>
        </p:spPr>
      </p:pic>
      <p:pic>
        <p:nvPicPr>
          <p:cNvPr id="8" name="Afbeelding 7" descr="Afbeelding met tekst, kaart&#10;&#10;Automatisch gegenereerde beschrijving">
            <a:extLst>
              <a:ext uri="{FF2B5EF4-FFF2-40B4-BE49-F238E27FC236}">
                <a16:creationId xmlns:a16="http://schemas.microsoft.com/office/drawing/2014/main" id="{89532B83-E45A-49CA-BB17-17FE57240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20" y="1953604"/>
            <a:ext cx="12318740" cy="5511366"/>
          </a:xfrm>
          <a:prstGeom prst="rect">
            <a:avLst/>
          </a:prstGeom>
        </p:spPr>
      </p:pic>
    </p:spTree>
    <p:extLst>
      <p:ext uri="{BB962C8B-B14F-4D97-AF65-F5344CB8AC3E}">
        <p14:creationId xmlns:p14="http://schemas.microsoft.com/office/powerpoint/2010/main" val="192464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rot="5400000">
            <a:off x="4858633" y="1086037"/>
            <a:ext cx="9997294" cy="76330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sp>
        <p:nvSpPr>
          <p:cNvPr id="6" name="Tekstvak 5"/>
          <p:cNvSpPr txBox="1"/>
          <p:nvPr/>
        </p:nvSpPr>
        <p:spPr>
          <a:xfrm>
            <a:off x="526380" y="768040"/>
            <a:ext cx="5256730" cy="5867367"/>
          </a:xfrm>
          <a:prstGeom prst="rect">
            <a:avLst/>
          </a:prstGeom>
          <a:noFill/>
        </p:spPr>
        <p:txBody>
          <a:bodyPr wrap="square" lIns="128008" tIns="64004" rIns="128008" bIns="64004" rtlCol="0">
            <a:spAutoFit/>
          </a:bodyPr>
          <a:lstStyle/>
          <a:p>
            <a:pPr>
              <a:lnSpc>
                <a:spcPct val="120000"/>
              </a:lnSpc>
            </a:pPr>
            <a:r>
              <a:rPr lang="nl-NL" sz="2400" b="1">
                <a:solidFill>
                  <a:srgbClr val="4F81BD">
                    <a:lumMod val="75000"/>
                  </a:srgbClr>
                </a:solidFill>
                <a:latin typeface="Verdana" pitchFamily="34" charset="0"/>
                <a:ea typeface="Verdana" pitchFamily="34" charset="0"/>
                <a:cs typeface="Verdana" pitchFamily="34" charset="0"/>
              </a:rPr>
              <a:t>Van schetsontwerp</a:t>
            </a:r>
          </a:p>
          <a:p>
            <a:pPr>
              <a:lnSpc>
                <a:spcPct val="120000"/>
              </a:lnSpc>
            </a:pPr>
            <a:r>
              <a:rPr lang="nl-NL" sz="2400" b="1">
                <a:solidFill>
                  <a:srgbClr val="4F81BD">
                    <a:lumMod val="75000"/>
                  </a:srgbClr>
                </a:solidFill>
                <a:latin typeface="Verdana" pitchFamily="34" charset="0"/>
                <a:ea typeface="Verdana" pitchFamily="34" charset="0"/>
                <a:cs typeface="Verdana" pitchFamily="34" charset="0"/>
              </a:rPr>
              <a:t>naar inrichtingsplan</a:t>
            </a:r>
          </a:p>
          <a:p>
            <a:pPr>
              <a:lnSpc>
                <a:spcPct val="120000"/>
              </a:lnSpc>
            </a:pPr>
            <a:endParaRPr lang="nl-NL" sz="1200" b="1">
              <a:solidFill>
                <a:srgbClr val="4F81BD">
                  <a:lumMod val="75000"/>
                </a:srgbClr>
              </a:solidFill>
              <a:latin typeface="Verdana" pitchFamily="34" charset="0"/>
              <a:ea typeface="Verdana" pitchFamily="34" charset="0"/>
              <a:cs typeface="Verdana" pitchFamily="34" charset="0"/>
            </a:endParaRPr>
          </a:p>
          <a:p>
            <a:pPr>
              <a:lnSpc>
                <a:spcPct val="120000"/>
              </a:lnSpc>
            </a:pPr>
            <a:r>
              <a:rPr lang="nl-NL" sz="1200" b="1">
                <a:solidFill>
                  <a:srgbClr val="4F81BD">
                    <a:lumMod val="75000"/>
                  </a:srgbClr>
                </a:solidFill>
                <a:latin typeface="Verdana" pitchFamily="34" charset="0"/>
                <a:ea typeface="Verdana" pitchFamily="34" charset="0"/>
                <a:cs typeface="Verdana" pitchFamily="34" charset="0"/>
              </a:rPr>
              <a:t>Natuur en recreatie</a:t>
            </a:r>
          </a:p>
          <a:p>
            <a:pPr>
              <a:lnSpc>
                <a:spcPct val="120000"/>
              </a:lnSpc>
            </a:pPr>
            <a:r>
              <a:rPr lang="nl-NL" sz="1200">
                <a:latin typeface="Verdana" pitchFamily="34" charset="0"/>
                <a:ea typeface="Verdana" pitchFamily="34" charset="0"/>
                <a:cs typeface="Verdana" pitchFamily="34" charset="0"/>
              </a:rPr>
              <a:t>Ruygeborg gaat de verbinding vormen tussen de Nieuwkoopse Plassen en natuurgebied de Groene Jonker. Het gebied moet bovendien toegankelijk zijn voor recreanten.</a:t>
            </a:r>
          </a:p>
          <a:p>
            <a:pPr>
              <a:lnSpc>
                <a:spcPct val="120000"/>
              </a:lnSpc>
            </a:pPr>
            <a:r>
              <a:rPr lang="nl-NL" sz="1200">
                <a:solidFill>
                  <a:prstClr val="black"/>
                </a:solidFill>
                <a:latin typeface="Verdana" pitchFamily="34" charset="0"/>
                <a:ea typeface="Verdana" pitchFamily="34" charset="0"/>
                <a:cs typeface="Verdana" pitchFamily="34" charset="0"/>
              </a:rPr>
              <a:t>Ruygeborg is in totaal ruim 200 hectare groot. In 2013 is al een deel van Ruygeborg (Ruygeborg I) aangelegd als moeras.</a:t>
            </a:r>
          </a:p>
          <a:p>
            <a:pPr>
              <a:lnSpc>
                <a:spcPct val="120000"/>
              </a:lnSpc>
            </a:pPr>
            <a:endParaRPr lang="nl-NL" sz="1200" b="1">
              <a:latin typeface="Verdana" pitchFamily="34" charset="0"/>
              <a:ea typeface="Verdana" pitchFamily="34" charset="0"/>
              <a:cs typeface="Verdana" pitchFamily="34" charset="0"/>
            </a:endParaRPr>
          </a:p>
          <a:p>
            <a:pPr>
              <a:lnSpc>
                <a:spcPct val="120000"/>
              </a:lnSpc>
            </a:pPr>
            <a:r>
              <a:rPr lang="nl-NL" sz="1200" b="1">
                <a:solidFill>
                  <a:srgbClr val="4F81BD">
                    <a:lumMod val="75000"/>
                  </a:srgbClr>
                </a:solidFill>
                <a:latin typeface="Verdana" pitchFamily="34" charset="0"/>
                <a:ea typeface="Verdana" pitchFamily="34" charset="0"/>
                <a:cs typeface="Verdana" pitchFamily="34" charset="0"/>
              </a:rPr>
              <a:t>Schetsontwerp</a:t>
            </a:r>
          </a:p>
          <a:p>
            <a:pPr>
              <a:lnSpc>
                <a:spcPct val="120000"/>
              </a:lnSpc>
            </a:pPr>
            <a:r>
              <a:rPr lang="nl-NL" sz="1200">
                <a:latin typeface="Verdana" pitchFamily="34" charset="0"/>
                <a:ea typeface="Verdana" pitchFamily="34" charset="0"/>
                <a:cs typeface="Verdana" pitchFamily="34" charset="0"/>
              </a:rPr>
              <a:t>In 2018 is het schetsontwerp voor de nieuwe inrichting van Ruygeborg II gepresenteerd tijdens een een inloopavond. Het schetsontwerp was een plan op </a:t>
            </a:r>
            <a:r>
              <a:rPr lang="nl-NL" sz="1200" i="1">
                <a:latin typeface="Verdana" pitchFamily="34" charset="0"/>
                <a:ea typeface="Verdana" pitchFamily="34" charset="0"/>
                <a:cs typeface="Verdana" pitchFamily="34" charset="0"/>
              </a:rPr>
              <a:t>hoofdlijnen</a:t>
            </a:r>
            <a:r>
              <a:rPr lang="nl-NL" sz="1200">
                <a:latin typeface="Verdana" pitchFamily="34" charset="0"/>
                <a:ea typeface="Verdana" pitchFamily="34" charset="0"/>
                <a:cs typeface="Verdana" pitchFamily="34" charset="0"/>
              </a:rPr>
              <a:t>. </a:t>
            </a:r>
          </a:p>
          <a:p>
            <a:pPr>
              <a:lnSpc>
                <a:spcPct val="120000"/>
              </a:lnSpc>
            </a:pPr>
            <a:endParaRPr lang="nl-NL" sz="1200">
              <a:latin typeface="Verdana" pitchFamily="34" charset="0"/>
              <a:ea typeface="Verdana" pitchFamily="34" charset="0"/>
              <a:cs typeface="Verdana" pitchFamily="34" charset="0"/>
            </a:endParaRPr>
          </a:p>
          <a:p>
            <a:pPr>
              <a:lnSpc>
                <a:spcPct val="120000"/>
              </a:lnSpc>
            </a:pPr>
            <a:r>
              <a:rPr lang="nl-NL" sz="1200" b="1">
                <a:solidFill>
                  <a:srgbClr val="4F81BD">
                    <a:lumMod val="75000"/>
                  </a:srgbClr>
                </a:solidFill>
                <a:latin typeface="Verdana" pitchFamily="34" charset="0"/>
                <a:ea typeface="Verdana" pitchFamily="34" charset="0"/>
                <a:cs typeface="Verdana" pitchFamily="34" charset="0"/>
              </a:rPr>
              <a:t>Inrichtingsplan</a:t>
            </a:r>
          </a:p>
          <a:p>
            <a:pPr>
              <a:lnSpc>
                <a:spcPct val="120000"/>
              </a:lnSpc>
            </a:pPr>
            <a:r>
              <a:rPr lang="nl-NL" sz="1200">
                <a:latin typeface="Verdana" pitchFamily="34" charset="0"/>
                <a:ea typeface="Verdana" pitchFamily="34" charset="0"/>
                <a:cs typeface="Verdana" pitchFamily="34" charset="0"/>
              </a:rPr>
              <a:t>Het schetsontwerp is inmiddels verder uitgewerkt tot een inrichtingsplan. In dit plan vindt u onder andere waar de wandelpaden lopen; welke wandelpaden ook geschikt zijn voor recreanten die niet zo gemakkelijk over alle terreinen wandelen; waar het ‘bloemrijk grasland’ komt; waar het waterpeil verandert en waar je kunt parkeren. </a:t>
            </a:r>
            <a:endParaRPr lang="nl-NL" sz="1200">
              <a:solidFill>
                <a:prstClr val="black"/>
              </a:solidFill>
              <a:latin typeface="Verdana" pitchFamily="34" charset="0"/>
              <a:ea typeface="Verdana" pitchFamily="34" charset="0"/>
              <a:cs typeface="Verdana" pitchFamily="34" charset="0"/>
            </a:endParaRPr>
          </a:p>
          <a:p>
            <a:pPr>
              <a:lnSpc>
                <a:spcPct val="120000"/>
              </a:lnSpc>
            </a:pPr>
            <a:endParaRPr lang="nl-NL" sz="1200">
              <a:latin typeface="Verdana" pitchFamily="34" charset="0"/>
              <a:ea typeface="Verdana" pitchFamily="34" charset="0"/>
              <a:cs typeface="Verdana" pitchFamily="34" charset="0"/>
            </a:endParaRPr>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9" y="8257080"/>
            <a:ext cx="2733675" cy="1346200"/>
          </a:xfrm>
          <a:prstGeom prst="rect">
            <a:avLst/>
          </a:prstGeom>
        </p:spPr>
      </p:pic>
      <p:pic>
        <p:nvPicPr>
          <p:cNvPr id="16" name="Afbeelding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7680" y="433063"/>
            <a:ext cx="3240450" cy="2171726"/>
          </a:xfrm>
          <a:prstGeom prst="rect">
            <a:avLst/>
          </a:prstGeom>
        </p:spPr>
      </p:pic>
      <p:pic>
        <p:nvPicPr>
          <p:cNvPr id="13" name="Afbeelding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810" y="1836568"/>
            <a:ext cx="2952410" cy="4063893"/>
          </a:xfrm>
          <a:prstGeom prst="rect">
            <a:avLst/>
          </a:prstGeom>
          <a:ln>
            <a:solidFill>
              <a:srgbClr val="70AD47">
                <a:lumMod val="50000"/>
              </a:srgbClr>
            </a:solidFill>
          </a:ln>
        </p:spPr>
      </p:pic>
      <p:pic>
        <p:nvPicPr>
          <p:cNvPr id="11" name="Afbeelding 10"/>
          <p:cNvPicPr>
            <a:picLocks noChangeAspect="1"/>
          </p:cNvPicPr>
          <p:nvPr/>
        </p:nvPicPr>
        <p:blipFill rotWithShape="1">
          <a:blip r:embed="rId6" cstate="print">
            <a:extLst>
              <a:ext uri="{28A0092B-C50C-407E-A947-70E740481C1C}">
                <a14:useLocalDpi xmlns:a14="http://schemas.microsoft.com/office/drawing/2010/main" val="0"/>
              </a:ext>
            </a:extLst>
          </a:blip>
          <a:srcRect r="17514"/>
          <a:stretch/>
        </p:blipFill>
        <p:spPr>
          <a:xfrm>
            <a:off x="8896122" y="4747430"/>
            <a:ext cx="3159735" cy="2556536"/>
          </a:xfrm>
          <a:prstGeom prst="rect">
            <a:avLst/>
          </a:prstGeom>
          <a:ln>
            <a:solidFill>
              <a:srgbClr val="70AD47">
                <a:lumMod val="50000"/>
              </a:srgbClr>
            </a:solidFill>
          </a:ln>
        </p:spPr>
      </p:pic>
      <p:pic>
        <p:nvPicPr>
          <p:cNvPr id="3" name="Afbeelding 2" descr="Afbeelding met buiten, gras, reptiel, dier&#10;&#10;Automatisch gegenereerde beschrijving">
            <a:extLst>
              <a:ext uri="{FF2B5EF4-FFF2-40B4-BE49-F238E27FC236}">
                <a16:creationId xmlns:a16="http://schemas.microsoft.com/office/drawing/2014/main" id="{989C3FE9-F619-43DB-8E0A-24CCFC21D5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3525" y="6680367"/>
            <a:ext cx="3884380" cy="2593030"/>
          </a:xfrm>
          <a:prstGeom prst="rect">
            <a:avLst/>
          </a:prstGeom>
        </p:spPr>
      </p:pic>
    </p:spTree>
    <p:extLst>
      <p:ext uri="{BB962C8B-B14F-4D97-AF65-F5344CB8AC3E}">
        <p14:creationId xmlns:p14="http://schemas.microsoft.com/office/powerpoint/2010/main" val="38012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rot="5400000">
            <a:off x="4858633" y="1086037"/>
            <a:ext cx="9997294" cy="76330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sp>
        <p:nvSpPr>
          <p:cNvPr id="6" name="Tekstvak 5"/>
          <p:cNvSpPr txBox="1"/>
          <p:nvPr/>
        </p:nvSpPr>
        <p:spPr>
          <a:xfrm>
            <a:off x="495980" y="768040"/>
            <a:ext cx="5256730" cy="7196962"/>
          </a:xfrm>
          <a:prstGeom prst="rect">
            <a:avLst/>
          </a:prstGeom>
          <a:noFill/>
        </p:spPr>
        <p:txBody>
          <a:bodyPr wrap="square" lIns="128008" tIns="64004" rIns="128008" bIns="64004" rtlCol="0">
            <a:spAutoFit/>
          </a:bodyPr>
          <a:lstStyle/>
          <a:p>
            <a:pPr>
              <a:lnSpc>
                <a:spcPct val="120000"/>
              </a:lnSpc>
            </a:pPr>
            <a:r>
              <a:rPr lang="nl-NL" sz="2400" b="1">
                <a:solidFill>
                  <a:srgbClr val="4F81BD">
                    <a:lumMod val="75000"/>
                  </a:srgbClr>
                </a:solidFill>
                <a:latin typeface="Verdana" pitchFamily="34" charset="0"/>
                <a:ea typeface="Verdana" pitchFamily="34" charset="0"/>
                <a:cs typeface="Verdana" pitchFamily="34" charset="0"/>
              </a:rPr>
              <a:t>Wie zijn betrokken?</a:t>
            </a:r>
            <a:endParaRPr lang="nl-NL" sz="2400" b="1" dirty="0">
              <a:solidFill>
                <a:srgbClr val="4F81BD">
                  <a:lumMod val="75000"/>
                </a:srgbClr>
              </a:solidFill>
              <a:latin typeface="Verdana" pitchFamily="34" charset="0"/>
              <a:ea typeface="Verdana" pitchFamily="34" charset="0"/>
              <a:cs typeface="Verdana" pitchFamily="34" charset="0"/>
            </a:endParaRPr>
          </a:p>
          <a:p>
            <a:pPr>
              <a:lnSpc>
                <a:spcPct val="120000"/>
              </a:lnSpc>
            </a:pPr>
            <a:endParaRPr lang="nl-NL" sz="1200" dirty="0">
              <a:solidFill>
                <a:prstClr val="black"/>
              </a:solidFill>
              <a:latin typeface="Verdana" pitchFamily="34" charset="0"/>
              <a:ea typeface="Verdana" pitchFamily="34" charset="0"/>
              <a:cs typeface="Verdana" pitchFamily="34" charset="0"/>
            </a:endParaRPr>
          </a:p>
          <a:p>
            <a:pPr lvl="0">
              <a:lnSpc>
                <a:spcPct val="120000"/>
              </a:lnSpc>
            </a:pPr>
            <a:r>
              <a:rPr lang="nl-NL" sz="1200" b="1">
                <a:solidFill>
                  <a:srgbClr val="4F81BD">
                    <a:lumMod val="75000"/>
                  </a:srgbClr>
                </a:solidFill>
                <a:latin typeface="Verdana" pitchFamily="34" charset="0"/>
                <a:ea typeface="Verdana" pitchFamily="34" charset="0"/>
                <a:cs typeface="Verdana" pitchFamily="34" charset="0"/>
              </a:rPr>
              <a:t>Ontwerpbureau</a:t>
            </a:r>
            <a:endParaRPr lang="nl-NL" sz="1200" b="1">
              <a:solidFill>
                <a:srgbClr val="0070C0"/>
              </a:solidFill>
              <a:latin typeface="Verdana" pitchFamily="34" charset="0"/>
              <a:ea typeface="Verdana" pitchFamily="34" charset="0"/>
              <a:cs typeface="Verdana" pitchFamily="34" charset="0"/>
            </a:endParaRPr>
          </a:p>
          <a:p>
            <a:pPr>
              <a:lnSpc>
                <a:spcPct val="120000"/>
              </a:lnSpc>
            </a:pPr>
            <a:r>
              <a:rPr lang="nl-NL" sz="1200">
                <a:solidFill>
                  <a:prstClr val="black"/>
                </a:solidFill>
                <a:latin typeface="Verdana" panose="020B0604030504040204" pitchFamily="34" charset="0"/>
                <a:ea typeface="Verdana" panose="020B0604030504040204" pitchFamily="34" charset="0"/>
                <a:cs typeface="Verdana" panose="020B0604030504040204" pitchFamily="34" charset="0"/>
              </a:rPr>
              <a:t>Het inrichtingsplan is gemaakt door ingenieursbureau Antea Group. De omgeving werd erbij betrokken: alle grondeigenaren, adviesgroep en projectgroep.</a:t>
            </a:r>
          </a:p>
          <a:p>
            <a:pPr>
              <a:lnSpc>
                <a:spcPct val="120000"/>
              </a:lnSpc>
            </a:pPr>
            <a:endParaRPr lang="nl-NL" sz="1200" b="1">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lnSpc>
                <a:spcPct val="120000"/>
              </a:lnSpc>
            </a:pPr>
            <a:r>
              <a:rPr lang="nl-NL" sz="1200" b="1">
                <a:solidFill>
                  <a:srgbClr val="4F81BD">
                    <a:lumMod val="75000"/>
                  </a:srgbClr>
                </a:solidFill>
                <a:latin typeface="Verdana" pitchFamily="34" charset="0"/>
                <a:ea typeface="Verdana" pitchFamily="34" charset="0"/>
                <a:cs typeface="Verdana" pitchFamily="34" charset="0"/>
              </a:rPr>
              <a:t>Adviesgroep</a:t>
            </a:r>
            <a:endParaRPr lang="nl-NL" sz="1200" b="1">
              <a:solidFill>
                <a:srgbClr val="0070C0"/>
              </a:solidFill>
              <a:latin typeface="Verdana" pitchFamily="34" charset="0"/>
              <a:ea typeface="Verdana" pitchFamily="34" charset="0"/>
              <a:cs typeface="Verdana" pitchFamily="34" charset="0"/>
            </a:endParaRPr>
          </a:p>
          <a:p>
            <a:pPr>
              <a:lnSpc>
                <a:spcPct val="120000"/>
              </a:lnSpc>
            </a:pPr>
            <a:r>
              <a:rPr lang="nl-NL" sz="1200">
                <a:latin typeface="Verdana" pitchFamily="34" charset="0"/>
                <a:ea typeface="Verdana" pitchFamily="34" charset="0"/>
                <a:cs typeface="Verdana" pitchFamily="34" charset="0"/>
              </a:rPr>
              <a:t>De Adviesgroep Ruygeborg bestaat uit bewoners, grond-eigenaren en maatschappelijke partijen in het gebied. </a:t>
            </a:r>
          </a:p>
          <a:p>
            <a:pPr>
              <a:lnSpc>
                <a:spcPct val="120000"/>
              </a:lnSpc>
            </a:pPr>
            <a:r>
              <a:rPr lang="nl-NL" sz="1200">
                <a:latin typeface="Verdana" pitchFamily="34" charset="0"/>
                <a:ea typeface="Verdana" pitchFamily="34" charset="0"/>
                <a:cs typeface="Verdana" pitchFamily="34" charset="0"/>
              </a:rPr>
              <a:t>Zij praten mee over de inrichting van Ruygeborg II, houden contact met hun achterban en brengen advies uit over de plannen.</a:t>
            </a:r>
          </a:p>
          <a:p>
            <a:pPr>
              <a:lnSpc>
                <a:spcPct val="120000"/>
              </a:lnSpc>
            </a:pPr>
            <a:r>
              <a:rPr lang="nl-NL" sz="1200">
                <a:latin typeface="Verdana" pitchFamily="34" charset="0"/>
                <a:ea typeface="Verdana" pitchFamily="34" charset="0"/>
                <a:cs typeface="Verdana" pitchFamily="34" charset="0"/>
              </a:rPr>
              <a:t>Bij het inrichtingsplan hebben zij onder andere gelet op ‘zijn de wandelpaden toegankelijk voor iedereen?’ en ‘zijn alle opmerkingen naar aanleiding van het schetsontwerp meegenomen in de uitwerking?”</a:t>
            </a:r>
          </a:p>
          <a:p>
            <a:pPr>
              <a:lnSpc>
                <a:spcPct val="120000"/>
              </a:lnSpc>
            </a:pPr>
            <a:endParaRPr lang="nl-NL" sz="1200">
              <a:latin typeface="Verdana" pitchFamily="34" charset="0"/>
              <a:ea typeface="Verdana" pitchFamily="34" charset="0"/>
              <a:cs typeface="Verdana" pitchFamily="34" charset="0"/>
            </a:endParaRPr>
          </a:p>
          <a:p>
            <a:pPr>
              <a:lnSpc>
                <a:spcPct val="120000"/>
              </a:lnSpc>
            </a:pPr>
            <a:r>
              <a:rPr lang="nl-NL" sz="1200">
                <a:latin typeface="Verdana" pitchFamily="34" charset="0"/>
                <a:ea typeface="Verdana" pitchFamily="34" charset="0"/>
                <a:cs typeface="Verdana" pitchFamily="34" charset="0"/>
              </a:rPr>
              <a:t>Op </a:t>
            </a:r>
            <a:r>
              <a:rPr lang="nl-NL" sz="1200">
                <a:latin typeface="Verdana" pitchFamily="34" charset="0"/>
                <a:ea typeface="Verdana" pitchFamily="34" charset="0"/>
                <a:cs typeface="Verdana" pitchFamily="34" charset="0"/>
                <a:hlinkClick r:id="rId3"/>
              </a:rPr>
              <a:t>www.veenweidengouwewiericke.nl</a:t>
            </a:r>
            <a:r>
              <a:rPr lang="nl-NL" sz="1200">
                <a:latin typeface="Verdana" pitchFamily="34" charset="0"/>
                <a:ea typeface="Verdana" pitchFamily="34" charset="0"/>
                <a:cs typeface="Verdana" pitchFamily="34" charset="0"/>
              </a:rPr>
              <a:t> vindt u de contactgegevens van de leden van de Adviesgroep.</a:t>
            </a:r>
          </a:p>
          <a:p>
            <a:pPr>
              <a:lnSpc>
                <a:spcPct val="120000"/>
              </a:lnSpc>
            </a:pPr>
            <a:endParaRPr lang="nl-NL" sz="1200">
              <a:latin typeface="Verdana" pitchFamily="34" charset="0"/>
              <a:ea typeface="Verdana" pitchFamily="34" charset="0"/>
              <a:cs typeface="Verdana" pitchFamily="34" charset="0"/>
            </a:endParaRPr>
          </a:p>
          <a:p>
            <a:pPr>
              <a:lnSpc>
                <a:spcPct val="120000"/>
              </a:lnSpc>
            </a:pPr>
            <a:endParaRPr lang="nl-NL" sz="1200" b="1">
              <a:solidFill>
                <a:srgbClr val="FF0000"/>
              </a:solidFill>
              <a:latin typeface="Verdana" pitchFamily="34" charset="0"/>
              <a:ea typeface="Verdana" pitchFamily="34" charset="0"/>
              <a:cs typeface="Verdana" pitchFamily="34" charset="0"/>
            </a:endParaRPr>
          </a:p>
          <a:p>
            <a:pPr lvl="0">
              <a:lnSpc>
                <a:spcPct val="120000"/>
              </a:lnSpc>
            </a:pPr>
            <a:r>
              <a:rPr lang="nl-NL" sz="1200" b="1">
                <a:solidFill>
                  <a:srgbClr val="4F81BD">
                    <a:lumMod val="75000"/>
                  </a:srgbClr>
                </a:solidFill>
                <a:latin typeface="Verdana" pitchFamily="34" charset="0"/>
                <a:ea typeface="Verdana" pitchFamily="34" charset="0"/>
                <a:cs typeface="Verdana" pitchFamily="34" charset="0"/>
              </a:rPr>
              <a:t>Stuurgroep en Projectgroep</a:t>
            </a:r>
          </a:p>
          <a:p>
            <a:pPr lvl="0">
              <a:lnSpc>
                <a:spcPct val="120000"/>
              </a:lnSpc>
            </a:pPr>
            <a:r>
              <a:rPr lang="nl-NL" sz="1200">
                <a:solidFill>
                  <a:prstClr val="black"/>
                </a:solidFill>
                <a:latin typeface="Verdana" pitchFamily="34" charset="0"/>
                <a:ea typeface="Verdana" pitchFamily="34" charset="0"/>
                <a:cs typeface="Verdana" pitchFamily="34" charset="0"/>
              </a:rPr>
              <a:t>De provincie Zuid-Holland heeft aan gemeenten en waterschappen in de regio gevraagd om de natuuropgave voor Gouwe Wiericke te realiseren, in samenhang met landbouw en recreatie. Zij hebben zich verenigd in de Stuurgroep Veenweiden Gouwe Wiericke.</a:t>
            </a:r>
          </a:p>
          <a:p>
            <a:pPr lvl="0">
              <a:lnSpc>
                <a:spcPct val="120000"/>
              </a:lnSpc>
            </a:pPr>
            <a:r>
              <a:rPr lang="nl-NL" sz="1200">
                <a:solidFill>
                  <a:prstClr val="black"/>
                </a:solidFill>
                <a:latin typeface="Verdana" pitchFamily="34" charset="0"/>
                <a:ea typeface="Verdana" pitchFamily="34" charset="0"/>
                <a:cs typeface="Verdana" pitchFamily="34" charset="0"/>
              </a:rPr>
              <a:t>De Stuurgroep wordt ondersteund door een ambtelijke Projectgroep.</a:t>
            </a:r>
          </a:p>
          <a:p>
            <a:pPr lvl="0">
              <a:lnSpc>
                <a:spcPct val="120000"/>
              </a:lnSpc>
            </a:pPr>
            <a:endParaRPr lang="nl-NL" sz="1200" dirty="0">
              <a:solidFill>
                <a:prstClr val="black"/>
              </a:solidFill>
              <a:latin typeface="Verdana" pitchFamily="34" charset="0"/>
              <a:ea typeface="Verdana" pitchFamily="34" charset="0"/>
              <a:cs typeface="Verdana" pitchFamily="34" charset="0"/>
            </a:endParaRPr>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9" y="8257080"/>
            <a:ext cx="2733675" cy="1346200"/>
          </a:xfrm>
          <a:prstGeom prst="rect">
            <a:avLst/>
          </a:prstGeom>
        </p:spPr>
      </p:pic>
      <p:sp>
        <p:nvSpPr>
          <p:cNvPr id="7" name="Tekstvak 6"/>
          <p:cNvSpPr txBox="1"/>
          <p:nvPr/>
        </p:nvSpPr>
        <p:spPr>
          <a:xfrm>
            <a:off x="7192910" y="691548"/>
            <a:ext cx="5040700" cy="327389"/>
          </a:xfrm>
          <a:prstGeom prst="rect">
            <a:avLst/>
          </a:prstGeom>
          <a:noFill/>
        </p:spPr>
        <p:txBody>
          <a:bodyPr wrap="square" lIns="128008" tIns="64004" rIns="128008" bIns="64004" rtlCol="0">
            <a:spAutoFit/>
          </a:bodyPr>
          <a:lstStyle/>
          <a:p>
            <a:pPr lvl="0">
              <a:lnSpc>
                <a:spcPct val="120000"/>
              </a:lnSpc>
            </a:pPr>
            <a:endParaRPr lang="nl-NL" sz="1200">
              <a:solidFill>
                <a:schemeClr val="bg1"/>
              </a:solidFill>
              <a:latin typeface="Verdana" pitchFamily="34" charset="0"/>
              <a:ea typeface="Verdana" pitchFamily="34" charset="0"/>
              <a:cs typeface="Verdana" pitchFamily="34" charset="0"/>
            </a:endParaRPr>
          </a:p>
        </p:txBody>
      </p:sp>
      <p:pic>
        <p:nvPicPr>
          <p:cNvPr id="2" name="Afbeelding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6016" y="4475767"/>
            <a:ext cx="5058104" cy="2845183"/>
          </a:xfrm>
          <a:prstGeom prst="rect">
            <a:avLst/>
          </a:prstGeom>
        </p:spPr>
      </p:pic>
      <p:sp>
        <p:nvSpPr>
          <p:cNvPr id="3" name="Tekstvak 2">
            <a:extLst>
              <a:ext uri="{FF2B5EF4-FFF2-40B4-BE49-F238E27FC236}">
                <a16:creationId xmlns:a16="http://schemas.microsoft.com/office/drawing/2014/main" id="{15E6FBD5-BCF0-430D-9E8A-343A2896A5CF}"/>
              </a:ext>
            </a:extLst>
          </p:cNvPr>
          <p:cNvSpPr txBox="1"/>
          <p:nvPr/>
        </p:nvSpPr>
        <p:spPr>
          <a:xfrm>
            <a:off x="7192910" y="948702"/>
            <a:ext cx="5078627" cy="2174057"/>
          </a:xfrm>
          <a:prstGeom prst="rect">
            <a:avLst/>
          </a:prstGeom>
          <a:noFill/>
        </p:spPr>
        <p:txBody>
          <a:bodyPr wrap="square" rtlCol="0">
            <a:spAutoFit/>
          </a:bodyPr>
          <a:lstStyle/>
          <a:p>
            <a:r>
              <a:rPr lang="nl-NL" sz="2400" b="1">
                <a:solidFill>
                  <a:schemeClr val="bg1"/>
                </a:solidFill>
                <a:latin typeface="Verdana" panose="020B0604030504040204" pitchFamily="34" charset="0"/>
                <a:ea typeface="Verdana" panose="020B0604030504040204" pitchFamily="34" charset="0"/>
                <a:cs typeface="Verdana" panose="020B0604030504040204" pitchFamily="34" charset="0"/>
              </a:rPr>
              <a:t>Grondplan</a:t>
            </a:r>
          </a:p>
          <a:p>
            <a:endParaRPr lang="nl-NL" sz="1200" b="1">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nl-NL" sz="1200">
                <a:solidFill>
                  <a:schemeClr val="bg1"/>
                </a:solidFill>
                <a:latin typeface="Verdana" panose="020B0604030504040204" pitchFamily="34" charset="0"/>
                <a:ea typeface="Verdana" panose="020B0604030504040204" pitchFamily="34" charset="0"/>
                <a:cs typeface="Verdana" panose="020B0604030504040204" pitchFamily="34" charset="0"/>
              </a:rPr>
              <a:t>Op dit moment wordt nog gewerkt aan het grondplan, dat ervoor zorgt dat alle benodigde gronden in Ruygeborg II beschikbaar komen voor natuurontwikkeling.</a:t>
            </a:r>
          </a:p>
          <a:p>
            <a:pPr>
              <a:lnSpc>
                <a:spcPct val="120000"/>
              </a:lnSpc>
            </a:pPr>
            <a:endParaRPr lang="nl-NL" sz="12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nl-NL" sz="1200">
                <a:solidFill>
                  <a:schemeClr val="bg1"/>
                </a:solidFill>
                <a:latin typeface="Verdana" panose="020B0604030504040204" pitchFamily="34" charset="0"/>
                <a:ea typeface="Verdana" panose="020B0604030504040204" pitchFamily="34" charset="0"/>
                <a:cs typeface="Verdana" panose="020B0604030504040204" pitchFamily="34" charset="0"/>
              </a:rPr>
              <a:t>Rudi Terlouw, ecoloog op het snijvlak van landbouw en natuur, begeleidt dit proces. </a:t>
            </a:r>
          </a:p>
          <a:p>
            <a:pPr>
              <a:lnSpc>
                <a:spcPct val="120000"/>
              </a:lnSpc>
            </a:pPr>
            <a:endParaRPr lang="nl-NL" sz="12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kstvak 3">
            <a:extLst>
              <a:ext uri="{FF2B5EF4-FFF2-40B4-BE49-F238E27FC236}">
                <a16:creationId xmlns:a16="http://schemas.microsoft.com/office/drawing/2014/main" id="{1A6A084C-02F4-49A3-823F-92377CC0C308}"/>
              </a:ext>
            </a:extLst>
          </p:cNvPr>
          <p:cNvSpPr txBox="1"/>
          <p:nvPr/>
        </p:nvSpPr>
        <p:spPr>
          <a:xfrm>
            <a:off x="7192910" y="7320950"/>
            <a:ext cx="2448340" cy="246221"/>
          </a:xfrm>
          <a:prstGeom prst="rect">
            <a:avLst/>
          </a:prstGeom>
          <a:noFill/>
        </p:spPr>
        <p:txBody>
          <a:bodyPr wrap="square" rtlCol="0">
            <a:spAutoFit/>
          </a:bodyPr>
          <a:lstStyle/>
          <a:p>
            <a:r>
              <a:rPr lang="nl-NL" sz="1000" i="1">
                <a:solidFill>
                  <a:schemeClr val="bg1"/>
                </a:solidFill>
                <a:latin typeface="Verdana" panose="020B0604030504040204" pitchFamily="34" charset="0"/>
                <a:ea typeface="Verdana" panose="020B0604030504040204" pitchFamily="34" charset="0"/>
                <a:cs typeface="Verdana" panose="020B0604030504040204" pitchFamily="34" charset="0"/>
              </a:rPr>
              <a:t>De Adviesgroep aan het werk</a:t>
            </a:r>
            <a:endParaRPr lang="nl-NL" sz="1000" i="1">
              <a:solidFill>
                <a:srgbClr val="FF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869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51928" y="0"/>
            <a:ext cx="13321480" cy="9841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sp>
        <p:nvSpPr>
          <p:cNvPr id="6" name="Tekstvak 5">
            <a:extLst>
              <a:ext uri="{FF2B5EF4-FFF2-40B4-BE49-F238E27FC236}">
                <a16:creationId xmlns:a16="http://schemas.microsoft.com/office/drawing/2014/main" id="{C83B064C-2984-4C7E-B4E7-F6D5B8F041FE}"/>
              </a:ext>
            </a:extLst>
          </p:cNvPr>
          <p:cNvSpPr txBox="1"/>
          <p:nvPr/>
        </p:nvSpPr>
        <p:spPr>
          <a:xfrm>
            <a:off x="495980" y="489282"/>
            <a:ext cx="7849090" cy="830997"/>
          </a:xfrm>
          <a:prstGeom prst="rect">
            <a:avLst/>
          </a:prstGeom>
          <a:noFill/>
        </p:spPr>
        <p:txBody>
          <a:bodyPr wrap="square" rtlCol="0">
            <a:spAutoFit/>
          </a:bodyPr>
          <a:lstStyle/>
          <a:p>
            <a:r>
              <a:rPr lang="nl-NL" sz="4800">
                <a:solidFill>
                  <a:schemeClr val="bg1"/>
                </a:solidFill>
                <a:latin typeface="Verdana" panose="020B0604030504040204" pitchFamily="34" charset="0"/>
                <a:ea typeface="Verdana" panose="020B0604030504040204" pitchFamily="34" charset="0"/>
                <a:cs typeface="Verdana" panose="020B0604030504040204" pitchFamily="34" charset="0"/>
              </a:rPr>
              <a:t>Recreatiekaart</a:t>
            </a:r>
          </a:p>
        </p:txBody>
      </p:sp>
      <p:sp>
        <p:nvSpPr>
          <p:cNvPr id="13" name="Tekstvak 12">
            <a:extLst>
              <a:ext uri="{FF2B5EF4-FFF2-40B4-BE49-F238E27FC236}">
                <a16:creationId xmlns:a16="http://schemas.microsoft.com/office/drawing/2014/main" id="{2742B9CA-3EA4-4230-BC2D-D7D0CA51DEE4}"/>
              </a:ext>
            </a:extLst>
          </p:cNvPr>
          <p:cNvSpPr txBox="1"/>
          <p:nvPr/>
        </p:nvSpPr>
        <p:spPr>
          <a:xfrm>
            <a:off x="495980" y="1565243"/>
            <a:ext cx="8713210" cy="1938992"/>
          </a:xfrm>
          <a:prstGeom prst="rect">
            <a:avLst/>
          </a:prstGeom>
          <a:noFill/>
        </p:spPr>
        <p:txBody>
          <a:bodyPr wrap="square" rtlCol="0">
            <a:spAutoFit/>
          </a:bodyPr>
          <a:lstStyle/>
          <a:p>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Onder andere:</a:t>
            </a:r>
          </a:p>
          <a:p>
            <a:pPr marL="342900" indent="-342900">
              <a:buFontTx/>
              <a:buChar char="-"/>
            </a:pPr>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2 soorten wandelpaden: half-verhard en ‘struinpaden’.</a:t>
            </a:r>
          </a:p>
          <a:p>
            <a:pPr marL="342900" indent="-342900">
              <a:buFontTx/>
              <a:buChar char="-"/>
            </a:pPr>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5 uitkijkheuvels.</a:t>
            </a:r>
          </a:p>
          <a:p>
            <a:pPr marL="342900" indent="-342900">
              <a:buFontTx/>
              <a:buChar char="-"/>
            </a:pPr>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diverse speelelementen, informatieborden, vogelkijkschermen.</a:t>
            </a:r>
          </a:p>
          <a:p>
            <a:pPr marL="342900" indent="-342900">
              <a:buFontTx/>
              <a:buChar char="-"/>
            </a:pPr>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parkeren bij Ruygeborghoeve; fietsnietjes ook bij Hogedijk.</a:t>
            </a:r>
          </a:p>
          <a:p>
            <a:pPr marL="342900" indent="-342900">
              <a:buFontTx/>
              <a:buChar char="-"/>
            </a:pPr>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toegang met name via Ruygeborghoeve en Driekoppenland.</a:t>
            </a:r>
          </a:p>
        </p:txBody>
      </p:sp>
      <p:pic>
        <p:nvPicPr>
          <p:cNvPr id="8" name="Afbeelding 7" descr="Afbeelding met tekst, kaart&#10;&#10;Automatisch gegenereerde beschrijving">
            <a:extLst>
              <a:ext uri="{FF2B5EF4-FFF2-40B4-BE49-F238E27FC236}">
                <a16:creationId xmlns:a16="http://schemas.microsoft.com/office/drawing/2014/main" id="{2CA374B0-B020-4765-ABC0-86081FC43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42" y="3720450"/>
            <a:ext cx="12197608" cy="5457172"/>
          </a:xfrm>
          <a:prstGeom prst="rect">
            <a:avLst/>
          </a:prstGeom>
        </p:spPr>
      </p:pic>
    </p:spTree>
    <p:extLst>
      <p:ext uri="{BB962C8B-B14F-4D97-AF65-F5344CB8AC3E}">
        <p14:creationId xmlns:p14="http://schemas.microsoft.com/office/powerpoint/2010/main" val="157461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51928" y="0"/>
            <a:ext cx="13321480" cy="9841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80076" rtl="0" eaLnBrk="1" fontAlgn="auto" latinLnBrk="0" hangingPunct="1">
              <a:lnSpc>
                <a:spcPct val="100000"/>
              </a:lnSpc>
              <a:spcBef>
                <a:spcPts val="0"/>
              </a:spcBef>
              <a:spcAft>
                <a:spcPts val="0"/>
              </a:spcAft>
              <a:buClrTx/>
              <a:buSzTx/>
              <a:buFontTx/>
              <a:buNone/>
              <a:tabLst/>
              <a:defRPr/>
            </a:pPr>
            <a:endParaRPr kumimoji="0" lang="nl-NL" sz="25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kstvak 4">
            <a:extLst>
              <a:ext uri="{FF2B5EF4-FFF2-40B4-BE49-F238E27FC236}">
                <a16:creationId xmlns:a16="http://schemas.microsoft.com/office/drawing/2014/main" id="{5121577B-4284-4A08-99E0-773F1D0B7B38}"/>
              </a:ext>
            </a:extLst>
          </p:cNvPr>
          <p:cNvSpPr txBox="1"/>
          <p:nvPr/>
        </p:nvSpPr>
        <p:spPr>
          <a:xfrm>
            <a:off x="495980" y="489282"/>
            <a:ext cx="7849090" cy="830997"/>
          </a:xfrm>
          <a:prstGeom prst="rect">
            <a:avLst/>
          </a:prstGeom>
          <a:noFill/>
        </p:spPr>
        <p:txBody>
          <a:bodyPr wrap="square" rtlCol="0">
            <a:spAutoFit/>
          </a:bodyPr>
          <a:lstStyle/>
          <a:p>
            <a:r>
              <a:rPr lang="nl-NL" sz="4800">
                <a:solidFill>
                  <a:schemeClr val="bg1"/>
                </a:solidFill>
                <a:latin typeface="Verdana" panose="020B0604030504040204" pitchFamily="34" charset="0"/>
                <a:ea typeface="Verdana" panose="020B0604030504040204" pitchFamily="34" charset="0"/>
                <a:cs typeface="Verdana" panose="020B0604030504040204" pitchFamily="34" charset="0"/>
              </a:rPr>
              <a:t>Waterkaart</a:t>
            </a:r>
          </a:p>
        </p:txBody>
      </p:sp>
      <p:sp>
        <p:nvSpPr>
          <p:cNvPr id="9" name="Tekstvak 8">
            <a:extLst>
              <a:ext uri="{FF2B5EF4-FFF2-40B4-BE49-F238E27FC236}">
                <a16:creationId xmlns:a16="http://schemas.microsoft.com/office/drawing/2014/main" id="{951DB6E7-DF6C-4D63-8F8E-0723BB565EF5}"/>
              </a:ext>
            </a:extLst>
          </p:cNvPr>
          <p:cNvSpPr txBox="1"/>
          <p:nvPr/>
        </p:nvSpPr>
        <p:spPr>
          <a:xfrm>
            <a:off x="279950" y="1632160"/>
            <a:ext cx="12712684" cy="1631216"/>
          </a:xfrm>
          <a:prstGeom prst="rect">
            <a:avLst/>
          </a:prstGeom>
          <a:noFill/>
        </p:spPr>
        <p:txBody>
          <a:bodyPr wrap="square" rtlCol="0">
            <a:spAutoFit/>
          </a:bodyPr>
          <a:lstStyle/>
          <a:p>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Onder andere:</a:t>
            </a:r>
          </a:p>
          <a:p>
            <a:pPr marL="342900" indent="-342900">
              <a:buFontTx/>
              <a:buChar char="-"/>
            </a:pPr>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Diverse peilvakken.</a:t>
            </a:r>
          </a:p>
          <a:p>
            <a:pPr marL="342900" indent="-342900">
              <a:buFontTx/>
              <a:buChar char="-"/>
            </a:pPr>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Waterpeil verandert niet ten zuiden van de tochtsloot en in de driehoek Kousweg-Hogedijk.</a:t>
            </a:r>
          </a:p>
          <a:p>
            <a:pPr marL="342900" indent="-342900">
              <a:buFontTx/>
              <a:buChar char="-"/>
            </a:pPr>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Kalkrijke kwel wordt door het gebied geleid.</a:t>
            </a:r>
          </a:p>
          <a:p>
            <a:pPr marL="342900" indent="-342900">
              <a:buFontTx/>
              <a:buChar char="-"/>
            </a:pPr>
            <a:endParaRPr lang="nl-NL"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Afbeelding 1">
            <a:extLst>
              <a:ext uri="{FF2B5EF4-FFF2-40B4-BE49-F238E27FC236}">
                <a16:creationId xmlns:a16="http://schemas.microsoft.com/office/drawing/2014/main" id="{69746C87-D756-4679-A64D-E1EFD6614E8D}"/>
              </a:ext>
            </a:extLst>
          </p:cNvPr>
          <p:cNvPicPr>
            <a:picLocks noChangeAspect="1"/>
          </p:cNvPicPr>
          <p:nvPr/>
        </p:nvPicPr>
        <p:blipFill>
          <a:blip r:embed="rId2"/>
          <a:stretch>
            <a:fillRect/>
          </a:stretch>
        </p:blipFill>
        <p:spPr>
          <a:xfrm>
            <a:off x="351960" y="3186464"/>
            <a:ext cx="12241829" cy="6255038"/>
          </a:xfrm>
          <a:prstGeom prst="rect">
            <a:avLst/>
          </a:prstGeom>
        </p:spPr>
      </p:pic>
    </p:spTree>
    <p:extLst>
      <p:ext uri="{BB962C8B-B14F-4D97-AF65-F5344CB8AC3E}">
        <p14:creationId xmlns:p14="http://schemas.microsoft.com/office/powerpoint/2010/main" val="180048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51928" y="0"/>
            <a:ext cx="13321480" cy="9841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80076" rtl="0" eaLnBrk="1" fontAlgn="auto" latinLnBrk="0" hangingPunct="1">
              <a:lnSpc>
                <a:spcPct val="100000"/>
              </a:lnSpc>
              <a:spcBef>
                <a:spcPts val="0"/>
              </a:spcBef>
              <a:spcAft>
                <a:spcPts val="0"/>
              </a:spcAft>
              <a:buClrTx/>
              <a:buSzTx/>
              <a:buFontTx/>
              <a:buNone/>
              <a:tabLst/>
              <a:defRPr/>
            </a:pPr>
            <a:endParaRPr kumimoji="0" lang="nl-NL" sz="25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kstvak 6">
            <a:extLst>
              <a:ext uri="{FF2B5EF4-FFF2-40B4-BE49-F238E27FC236}">
                <a16:creationId xmlns:a16="http://schemas.microsoft.com/office/drawing/2014/main" id="{58EEC9B9-EE2F-4684-93F4-7490B167E80C}"/>
              </a:ext>
            </a:extLst>
          </p:cNvPr>
          <p:cNvSpPr txBox="1"/>
          <p:nvPr/>
        </p:nvSpPr>
        <p:spPr>
          <a:xfrm>
            <a:off x="495980" y="489282"/>
            <a:ext cx="7849090" cy="830997"/>
          </a:xfrm>
          <a:prstGeom prst="rect">
            <a:avLst/>
          </a:prstGeom>
          <a:noFill/>
        </p:spPr>
        <p:txBody>
          <a:bodyPr wrap="square" rtlCol="0">
            <a:spAutoFit/>
          </a:bodyPr>
          <a:lstStyle/>
          <a:p>
            <a:r>
              <a:rPr lang="nl-NL" sz="4800">
                <a:solidFill>
                  <a:schemeClr val="bg1"/>
                </a:solidFill>
              </a:rPr>
              <a:t>Natuurkaart</a:t>
            </a:r>
          </a:p>
        </p:txBody>
      </p:sp>
      <p:sp>
        <p:nvSpPr>
          <p:cNvPr id="11" name="Tekstvak 10">
            <a:extLst>
              <a:ext uri="{FF2B5EF4-FFF2-40B4-BE49-F238E27FC236}">
                <a16:creationId xmlns:a16="http://schemas.microsoft.com/office/drawing/2014/main" id="{5543BA02-2C2F-40BC-980D-9457992ABBB4}"/>
              </a:ext>
            </a:extLst>
          </p:cNvPr>
          <p:cNvSpPr txBox="1"/>
          <p:nvPr/>
        </p:nvSpPr>
        <p:spPr>
          <a:xfrm>
            <a:off x="559900" y="1730348"/>
            <a:ext cx="12241700" cy="1631216"/>
          </a:xfrm>
          <a:prstGeom prst="rect">
            <a:avLst/>
          </a:prstGeom>
          <a:noFill/>
        </p:spPr>
        <p:txBody>
          <a:bodyPr wrap="square" rtlCol="0">
            <a:spAutoFit/>
          </a:bodyPr>
          <a:lstStyle/>
          <a:p>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Onder andere:</a:t>
            </a:r>
          </a:p>
          <a:p>
            <a:pPr marL="342900" indent="-342900">
              <a:buFontTx/>
              <a:buChar char="-"/>
            </a:pPr>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3 soorten natuur: moeras, weidevogelgrasland, kruiden- en faunarijk grasland.</a:t>
            </a:r>
          </a:p>
          <a:p>
            <a:pPr marL="342900" indent="-342900">
              <a:buFontTx/>
              <a:buChar char="-"/>
            </a:pPr>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aan diverse randen: bomen-bosjes-struikgewas.</a:t>
            </a:r>
          </a:p>
          <a:p>
            <a:pPr marL="342900" indent="-342900">
              <a:buFontTx/>
              <a:buChar char="-"/>
            </a:pPr>
            <a:r>
              <a:rPr lang="nl-NL" sz="2000">
                <a:solidFill>
                  <a:schemeClr val="bg1"/>
                </a:solidFill>
                <a:latin typeface="Verdana" panose="020B0604030504040204" pitchFamily="34" charset="0"/>
                <a:ea typeface="Verdana" panose="020B0604030504040204" pitchFamily="34" charset="0"/>
                <a:cs typeface="Verdana" panose="020B0604030504040204" pitchFamily="34" charset="0"/>
              </a:rPr>
              <a:t>Inheemse beplanting.</a:t>
            </a:r>
          </a:p>
          <a:p>
            <a:pPr marL="342900" indent="-342900">
              <a:buFontTx/>
              <a:buChar char="-"/>
            </a:pPr>
            <a:endParaRPr lang="nl-NL"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descr="Afbeelding met tekst, kaart&#10;&#10;Automatisch gegenereerde beschrijving">
            <a:extLst>
              <a:ext uri="{FF2B5EF4-FFF2-40B4-BE49-F238E27FC236}">
                <a16:creationId xmlns:a16="http://schemas.microsoft.com/office/drawing/2014/main" id="{7A29956B-3350-4243-9F23-18A7D3B3D3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013" y="3771633"/>
            <a:ext cx="12279001" cy="5493587"/>
          </a:xfrm>
          <a:prstGeom prst="rect">
            <a:avLst/>
          </a:prstGeom>
        </p:spPr>
      </p:pic>
    </p:spTree>
    <p:extLst>
      <p:ext uri="{BB962C8B-B14F-4D97-AF65-F5344CB8AC3E}">
        <p14:creationId xmlns:p14="http://schemas.microsoft.com/office/powerpoint/2010/main" val="392966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rot="5400000">
            <a:off x="4858633" y="1086037"/>
            <a:ext cx="9997294" cy="76330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sp>
        <p:nvSpPr>
          <p:cNvPr id="6" name="Tekstvak 5"/>
          <p:cNvSpPr txBox="1"/>
          <p:nvPr/>
        </p:nvSpPr>
        <p:spPr>
          <a:xfrm>
            <a:off x="495980" y="768040"/>
            <a:ext cx="5256730" cy="4980971"/>
          </a:xfrm>
          <a:prstGeom prst="rect">
            <a:avLst/>
          </a:prstGeom>
          <a:noFill/>
        </p:spPr>
        <p:txBody>
          <a:bodyPr wrap="square" lIns="128008" tIns="64004" rIns="128008" bIns="64004" rtlCol="0">
            <a:spAutoFit/>
          </a:bodyPr>
          <a:lstStyle/>
          <a:p>
            <a:pPr>
              <a:lnSpc>
                <a:spcPct val="120000"/>
              </a:lnSpc>
            </a:pPr>
            <a:r>
              <a:rPr lang="nl-NL" sz="2400" b="1">
                <a:solidFill>
                  <a:srgbClr val="4F81BD">
                    <a:lumMod val="75000"/>
                  </a:srgbClr>
                </a:solidFill>
                <a:latin typeface="Verdana" pitchFamily="34" charset="0"/>
                <a:ea typeface="Verdana" pitchFamily="34" charset="0"/>
                <a:cs typeface="Verdana" pitchFamily="34" charset="0"/>
              </a:rPr>
              <a:t>Waarom meer </a:t>
            </a:r>
            <a:r>
              <a:rPr lang="nl-NL" sz="2400" b="1" dirty="0">
                <a:solidFill>
                  <a:srgbClr val="4F81BD">
                    <a:lumMod val="75000"/>
                  </a:srgbClr>
                </a:solidFill>
                <a:latin typeface="Verdana" pitchFamily="34" charset="0"/>
                <a:ea typeface="Verdana" pitchFamily="34" charset="0"/>
                <a:cs typeface="Verdana" pitchFamily="34" charset="0"/>
              </a:rPr>
              <a:t>natuur?</a:t>
            </a:r>
          </a:p>
          <a:p>
            <a:pPr>
              <a:lnSpc>
                <a:spcPct val="120000"/>
              </a:lnSpc>
            </a:pPr>
            <a:endParaRPr lang="nl-NL" sz="1200" dirty="0">
              <a:solidFill>
                <a:prstClr val="black"/>
              </a:solidFill>
              <a:latin typeface="Verdana" pitchFamily="34" charset="0"/>
              <a:ea typeface="Verdana" pitchFamily="34" charset="0"/>
              <a:cs typeface="Verdana" pitchFamily="34" charset="0"/>
            </a:endParaRPr>
          </a:p>
          <a:p>
            <a:pPr>
              <a:lnSpc>
                <a:spcPct val="120000"/>
              </a:lnSpc>
            </a:pPr>
            <a:r>
              <a:rPr lang="nl-NL" sz="1200">
                <a:solidFill>
                  <a:prstClr val="black"/>
                </a:solidFill>
                <a:latin typeface="Verdana" pitchFamily="34" charset="0"/>
                <a:ea typeface="Verdana" pitchFamily="34" charset="0"/>
                <a:cs typeface="Verdana" pitchFamily="34" charset="0"/>
              </a:rPr>
              <a:t>De veenweidennatuur in het westen van Nederland is uniek in Europa. Om deze unieke natuur te behouden, is het noodzakelijk om natuurgebieden met elkaar te verbinden. Want grotere en aaneengesloten gebieden zijn beter bestand tegen negatieve milieu-invloeden en bieden kansen voor planten en dieren om zich te vestigen en verder te verspreiden.</a:t>
            </a:r>
          </a:p>
          <a:p>
            <a:pPr>
              <a:lnSpc>
                <a:spcPct val="120000"/>
              </a:lnSpc>
            </a:pPr>
            <a:endParaRPr lang="nl-NL" sz="1200">
              <a:solidFill>
                <a:prstClr val="black"/>
              </a:solidFill>
              <a:latin typeface="Verdana" pitchFamily="34" charset="0"/>
              <a:ea typeface="Verdana" pitchFamily="34" charset="0"/>
              <a:cs typeface="Verdana" pitchFamily="34" charset="0"/>
            </a:endParaRPr>
          </a:p>
          <a:p>
            <a:pPr>
              <a:lnSpc>
                <a:spcPct val="120000"/>
              </a:lnSpc>
            </a:pPr>
            <a:r>
              <a:rPr lang="nl-NL" sz="1200" b="1">
                <a:solidFill>
                  <a:srgbClr val="4F81BD">
                    <a:lumMod val="75000"/>
                  </a:srgbClr>
                </a:solidFill>
                <a:latin typeface="Verdana" pitchFamily="34" charset="0"/>
                <a:ea typeface="Verdana" pitchFamily="34" charset="0"/>
                <a:cs typeface="Verdana" pitchFamily="34" charset="0"/>
              </a:rPr>
              <a:t>Natuurnetwerk Zuid-Holland</a:t>
            </a:r>
            <a:endParaRPr lang="nl-NL" sz="1200" b="1">
              <a:solidFill>
                <a:srgbClr val="0070C0"/>
              </a:solidFill>
              <a:latin typeface="Verdana" pitchFamily="34" charset="0"/>
              <a:ea typeface="Verdana" pitchFamily="34" charset="0"/>
              <a:cs typeface="Verdana" pitchFamily="34" charset="0"/>
            </a:endParaRPr>
          </a:p>
          <a:p>
            <a:pPr>
              <a:lnSpc>
                <a:spcPct val="120000"/>
              </a:lnSpc>
            </a:pPr>
            <a:r>
              <a:rPr lang="nl-NL" sz="1200">
                <a:solidFill>
                  <a:prstClr val="black"/>
                </a:solidFill>
                <a:latin typeface="Verdana" pitchFamily="34" charset="0"/>
                <a:ea typeface="Verdana" pitchFamily="34" charset="0"/>
                <a:cs typeface="Verdana" pitchFamily="34" charset="0"/>
              </a:rPr>
              <a:t>De veenweidennatuur vormt samen met andere natuurgebieden in Zuid-Holland één Natuurnetwerk Zuid-Holland. Natuur in de duinen, de delta en veenweiden wordt versterkt, beschermd en met elkaar verbonden.</a:t>
            </a:r>
          </a:p>
          <a:p>
            <a:pPr>
              <a:lnSpc>
                <a:spcPct val="120000"/>
              </a:lnSpc>
            </a:pPr>
            <a:r>
              <a:rPr lang="nl-NL" sz="1200">
                <a:solidFill>
                  <a:prstClr val="black"/>
                </a:solidFill>
                <a:latin typeface="Verdana" pitchFamily="34" charset="0"/>
                <a:ea typeface="Verdana" pitchFamily="34" charset="0"/>
                <a:cs typeface="Verdana" pitchFamily="34" charset="0"/>
              </a:rPr>
              <a:t>Recreanten kunnen ook van het natuurnetwerk genieten. In het veenweidengebied zijn de afgelopen jaren diverse routes aangelegd voor wandelaars, fietsers en kanoërs.</a:t>
            </a:r>
          </a:p>
          <a:p>
            <a:pPr>
              <a:lnSpc>
                <a:spcPct val="120000"/>
              </a:lnSpc>
            </a:pPr>
            <a:r>
              <a:rPr lang="nl-NL" sz="1200">
                <a:solidFill>
                  <a:prstClr val="black"/>
                </a:solidFill>
                <a:latin typeface="Verdana" pitchFamily="34" charset="0"/>
                <a:ea typeface="Verdana" pitchFamily="34" charset="0"/>
                <a:cs typeface="Verdana" pitchFamily="34" charset="0"/>
              </a:rPr>
              <a:t>De komende jaren zet provincie Zuid-Holland zich samen met inwoners, bedrijven en organisaties in om zo’n 40.000 ha natuur in Zuid-Holland te versterken en met elkaar te verbinden. </a:t>
            </a:r>
          </a:p>
          <a:p>
            <a:pPr>
              <a:lnSpc>
                <a:spcPct val="120000"/>
              </a:lnSpc>
            </a:pPr>
            <a:endParaRPr lang="nl-NL" sz="1200" dirty="0">
              <a:solidFill>
                <a:prstClr val="black"/>
              </a:solidFill>
              <a:latin typeface="Verdana" pitchFamily="34" charset="0"/>
              <a:ea typeface="Verdana" pitchFamily="34" charset="0"/>
              <a:cs typeface="Verdana" pitchFamily="34" charset="0"/>
            </a:endParaRPr>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9" y="8257080"/>
            <a:ext cx="2733675" cy="1346200"/>
          </a:xfrm>
          <a:prstGeom prst="rect">
            <a:avLst/>
          </a:prstGeom>
        </p:spPr>
      </p:pic>
      <p:pic>
        <p:nvPicPr>
          <p:cNvPr id="4" name="Afbeelding 3" descr="Afbeelding met tekst, kaart&#10;&#10;Automatisch gegenereerde beschrijving">
            <a:extLst>
              <a:ext uri="{FF2B5EF4-FFF2-40B4-BE49-F238E27FC236}">
                <a16:creationId xmlns:a16="http://schemas.microsoft.com/office/drawing/2014/main" id="{AE7AFC5A-4886-4461-924F-7DFCE64B5A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10" t="10177" r="3574" b="8275"/>
          <a:stretch/>
        </p:blipFill>
        <p:spPr>
          <a:xfrm rot="16200000">
            <a:off x="5364050" y="2092830"/>
            <a:ext cx="8124919" cy="5187299"/>
          </a:xfrm>
          <a:prstGeom prst="rect">
            <a:avLst/>
          </a:prstGeom>
        </p:spPr>
      </p:pic>
    </p:spTree>
    <p:extLst>
      <p:ext uri="{BB962C8B-B14F-4D97-AF65-F5344CB8AC3E}">
        <p14:creationId xmlns:p14="http://schemas.microsoft.com/office/powerpoint/2010/main" val="156199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6400800" y="0"/>
            <a:ext cx="6825419" cy="100093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Tekstvak 14"/>
          <p:cNvSpPr txBox="1"/>
          <p:nvPr/>
        </p:nvSpPr>
        <p:spPr>
          <a:xfrm>
            <a:off x="640000" y="467017"/>
            <a:ext cx="5688792" cy="5442636"/>
          </a:xfrm>
          <a:prstGeom prst="rect">
            <a:avLst/>
          </a:prstGeom>
          <a:noFill/>
        </p:spPr>
        <p:txBody>
          <a:bodyPr wrap="square" lIns="128008" tIns="64004" rIns="128008" bIns="64004" rtlCol="0">
            <a:spAutoFit/>
          </a:bodyPr>
          <a:lstStyle/>
          <a:p>
            <a:pPr lvl="0">
              <a:lnSpc>
                <a:spcPct val="120000"/>
              </a:lnSpc>
            </a:pPr>
            <a:r>
              <a:rPr lang="nl-NL" b="1">
                <a:solidFill>
                  <a:schemeClr val="accent1">
                    <a:lumMod val="75000"/>
                  </a:schemeClr>
                </a:solidFill>
                <a:latin typeface="Verdana" pitchFamily="34" charset="0"/>
                <a:ea typeface="Verdana" pitchFamily="34" charset="0"/>
                <a:cs typeface="Verdana" pitchFamily="34" charset="0"/>
              </a:rPr>
              <a:t>Hoe nu verder?</a:t>
            </a:r>
          </a:p>
          <a:p>
            <a:pPr lvl="0">
              <a:lnSpc>
                <a:spcPct val="120000"/>
              </a:lnSpc>
            </a:pPr>
            <a:endParaRPr lang="nl-NL" sz="1200">
              <a:solidFill>
                <a:schemeClr val="accent1"/>
              </a:solidFill>
              <a:latin typeface="Verdana" pitchFamily="34" charset="0"/>
              <a:ea typeface="Verdana" pitchFamily="34" charset="0"/>
              <a:cs typeface="Verdana" pitchFamily="34" charset="0"/>
            </a:endParaRPr>
          </a:p>
          <a:p>
            <a:pPr lvl="0">
              <a:lnSpc>
                <a:spcPct val="120000"/>
              </a:lnSpc>
            </a:pPr>
            <a:r>
              <a:rPr lang="nl-NL" sz="1200">
                <a:latin typeface="Verdana" pitchFamily="34" charset="0"/>
                <a:ea typeface="Verdana" pitchFamily="34" charset="0"/>
                <a:cs typeface="Verdana" pitchFamily="34" charset="0"/>
              </a:rPr>
              <a:t>Na de inloopavond brengt de Adviesgroep een advies aan de Stuurgroep uit over het inrichtingsplan.</a:t>
            </a:r>
          </a:p>
          <a:p>
            <a:pPr lvl="0">
              <a:lnSpc>
                <a:spcPct val="120000"/>
              </a:lnSpc>
            </a:pPr>
            <a:r>
              <a:rPr lang="nl-NL" sz="1200">
                <a:latin typeface="Verdana" pitchFamily="34" charset="0"/>
                <a:ea typeface="Verdana" pitchFamily="34" charset="0"/>
                <a:cs typeface="Verdana" pitchFamily="34" charset="0"/>
              </a:rPr>
              <a:t>Op 18 maart 2020 besluit de Stuurgroep over het inrichtingsplan.</a:t>
            </a:r>
          </a:p>
          <a:p>
            <a:pPr lvl="0">
              <a:lnSpc>
                <a:spcPct val="120000"/>
              </a:lnSpc>
            </a:pPr>
            <a:r>
              <a:rPr lang="nl-NL" sz="1200">
                <a:latin typeface="Verdana" pitchFamily="34" charset="0"/>
                <a:ea typeface="Verdana" pitchFamily="34" charset="0"/>
                <a:cs typeface="Verdana" pitchFamily="34" charset="0"/>
              </a:rPr>
              <a:t>Als de Stuurgroep het plan vaststelt, wordt in 2021 begonnen met de inrichting van Ruygeborg II.</a:t>
            </a:r>
          </a:p>
          <a:p>
            <a:pPr lvl="0">
              <a:lnSpc>
                <a:spcPct val="120000"/>
              </a:lnSpc>
            </a:pPr>
            <a:endParaRPr lang="nl-NL" sz="1200">
              <a:latin typeface="Verdana" pitchFamily="34" charset="0"/>
              <a:ea typeface="Verdana" pitchFamily="34" charset="0"/>
              <a:cs typeface="Verdana" pitchFamily="34" charset="0"/>
            </a:endParaRPr>
          </a:p>
          <a:p>
            <a:pPr>
              <a:lnSpc>
                <a:spcPct val="120000"/>
              </a:lnSpc>
            </a:pPr>
            <a:r>
              <a:rPr lang="nl-NL" sz="1200" b="1">
                <a:solidFill>
                  <a:schemeClr val="accent1">
                    <a:lumMod val="75000"/>
                  </a:schemeClr>
                </a:solidFill>
                <a:latin typeface="Verdana" pitchFamily="34" charset="0"/>
                <a:ea typeface="Verdana" pitchFamily="34" charset="0"/>
                <a:cs typeface="Verdana" pitchFamily="34" charset="0"/>
              </a:rPr>
              <a:t>Kan ik nog reageren op de plannen?</a:t>
            </a:r>
            <a:endParaRPr lang="nl-NL" sz="1200">
              <a:latin typeface="Verdana" pitchFamily="34" charset="0"/>
              <a:ea typeface="Verdana" pitchFamily="34" charset="0"/>
              <a:cs typeface="Verdana" pitchFamily="34" charset="0"/>
            </a:endParaRPr>
          </a:p>
          <a:p>
            <a:pPr marL="171450" lvl="0" indent="-171450">
              <a:lnSpc>
                <a:spcPct val="120000"/>
              </a:lnSpc>
              <a:buFont typeface="Arial" panose="020B0604020202020204" pitchFamily="34" charset="0"/>
              <a:buChar char="•"/>
            </a:pPr>
            <a:r>
              <a:rPr lang="nl-NL" sz="1200">
                <a:latin typeface="Verdana" pitchFamily="34" charset="0"/>
                <a:ea typeface="Verdana" pitchFamily="34" charset="0"/>
                <a:cs typeface="Verdana" pitchFamily="34" charset="0"/>
              </a:rPr>
              <a:t>De grenzen van Ruygeborg II worden nog officieel vastgelegd in de omgevingsverordening. Het plan wordt in 2020, naar verwachting in april, ter inzage gelegd; u kunt daar dan een zienswijze over indienen.</a:t>
            </a:r>
          </a:p>
          <a:p>
            <a:pPr marL="171450" lvl="0" indent="-171450">
              <a:lnSpc>
                <a:spcPct val="120000"/>
              </a:lnSpc>
              <a:buFont typeface="Arial" panose="020B0604020202020204" pitchFamily="34" charset="0"/>
              <a:buChar char="•"/>
            </a:pPr>
            <a:r>
              <a:rPr lang="nl-NL" sz="1200">
                <a:latin typeface="Verdana" pitchFamily="34" charset="0"/>
                <a:ea typeface="Verdana" pitchFamily="34" charset="0"/>
                <a:cs typeface="Verdana" pitchFamily="34" charset="0"/>
              </a:rPr>
              <a:t>Voordat ‘de schop in de grond’ gaat, moeten er nog een aantal vergunningen aangevraagd worden bij onder andere de gemeente en het waterschap. De vergunning-aanvragen worden ter inzage gelegd. U kunt daar dan een zienswijze over indienen.</a:t>
            </a:r>
          </a:p>
          <a:p>
            <a:pPr lvl="0">
              <a:lnSpc>
                <a:spcPct val="120000"/>
              </a:lnSpc>
            </a:pPr>
            <a:endParaRPr lang="nl-NL" sz="1200">
              <a:latin typeface="Verdana" pitchFamily="34" charset="0"/>
              <a:ea typeface="Verdana" pitchFamily="34" charset="0"/>
              <a:cs typeface="Verdana" pitchFamily="34" charset="0"/>
            </a:endParaRPr>
          </a:p>
          <a:p>
            <a:pPr lvl="0">
              <a:lnSpc>
                <a:spcPct val="120000"/>
              </a:lnSpc>
            </a:pPr>
            <a:r>
              <a:rPr lang="nl-NL" sz="1200" b="1">
                <a:solidFill>
                  <a:schemeClr val="accent1">
                    <a:lumMod val="75000"/>
                  </a:schemeClr>
                </a:solidFill>
                <a:latin typeface="Verdana" pitchFamily="34" charset="0"/>
                <a:ea typeface="Verdana" pitchFamily="34" charset="0"/>
                <a:cs typeface="Verdana" pitchFamily="34" charset="0"/>
              </a:rPr>
              <a:t>Attendering</a:t>
            </a:r>
            <a:endParaRPr lang="nl-NL" sz="1200">
              <a:latin typeface="Verdana" pitchFamily="34" charset="0"/>
              <a:ea typeface="Verdana" pitchFamily="34" charset="0"/>
              <a:cs typeface="Verdana" pitchFamily="34" charset="0"/>
            </a:endParaRPr>
          </a:p>
          <a:p>
            <a:pPr lvl="0">
              <a:lnSpc>
                <a:spcPct val="120000"/>
              </a:lnSpc>
            </a:pPr>
            <a:r>
              <a:rPr lang="nl-NL" sz="1200">
                <a:latin typeface="Verdana" pitchFamily="34" charset="0"/>
                <a:ea typeface="Verdana" pitchFamily="34" charset="0"/>
                <a:cs typeface="Verdana" pitchFamily="34" charset="0"/>
              </a:rPr>
              <a:t>Wilt u een seintje krijgen op het moment dat de verordening en de vergunningen ter inzage worden gelegd? Via de “attenderingsservice” op </a:t>
            </a:r>
            <a:r>
              <a:rPr lang="nl-NL" sz="1200" u="sng">
                <a:solidFill>
                  <a:schemeClr val="tx2">
                    <a:lumMod val="60000"/>
                    <a:lumOff val="40000"/>
                  </a:schemeClr>
                </a:solidFill>
                <a:latin typeface="Verdana" pitchFamily="34" charset="0"/>
                <a:ea typeface="Verdana" pitchFamily="34" charset="0"/>
                <a:cs typeface="Verdana" pitchFamily="34" charset="0"/>
              </a:rPr>
              <a:t>zoek.overheid.nl </a:t>
            </a:r>
            <a:r>
              <a:rPr lang="nl-NL" sz="1200">
                <a:latin typeface="Verdana" pitchFamily="34" charset="0"/>
                <a:ea typeface="Verdana" pitchFamily="34" charset="0"/>
                <a:cs typeface="Verdana" pitchFamily="34" charset="0"/>
              </a:rPr>
              <a:t>regelt u dat u een e-mail ontvangt als er iets speelt in uw omgeving.</a:t>
            </a:r>
          </a:p>
        </p:txBody>
      </p:sp>
      <p:pic>
        <p:nvPicPr>
          <p:cNvPr id="16" name="Afbeelding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9" y="8257080"/>
            <a:ext cx="2733675" cy="1346200"/>
          </a:xfrm>
          <a:prstGeom prst="rect">
            <a:avLst/>
          </a:prstGeom>
        </p:spPr>
      </p:pic>
      <p:sp>
        <p:nvSpPr>
          <p:cNvPr id="5" name="Tekstvak 4"/>
          <p:cNvSpPr txBox="1"/>
          <p:nvPr/>
        </p:nvSpPr>
        <p:spPr>
          <a:xfrm>
            <a:off x="7192910" y="526832"/>
            <a:ext cx="5040700" cy="4777838"/>
          </a:xfrm>
          <a:prstGeom prst="rect">
            <a:avLst/>
          </a:prstGeom>
          <a:noFill/>
        </p:spPr>
        <p:txBody>
          <a:bodyPr wrap="square" lIns="128008" tIns="64004" rIns="128008" bIns="64004" rtlCol="0">
            <a:spAutoFit/>
          </a:bodyPr>
          <a:lstStyle/>
          <a:p>
            <a:pPr lvl="0">
              <a:lnSpc>
                <a:spcPct val="120000"/>
              </a:lnSpc>
            </a:pPr>
            <a:r>
              <a:rPr lang="nl-NL" b="1">
                <a:solidFill>
                  <a:schemeClr val="bg1"/>
                </a:solidFill>
                <a:latin typeface="Verdana" pitchFamily="34" charset="0"/>
                <a:ea typeface="Verdana" pitchFamily="34" charset="0"/>
                <a:cs typeface="Verdana" pitchFamily="34" charset="0"/>
              </a:rPr>
              <a:t>Hoe blijf ik op de hoogte?</a:t>
            </a:r>
            <a:endParaRPr lang="nl-NL" sz="1200">
              <a:solidFill>
                <a:schemeClr val="bg1"/>
              </a:solidFill>
              <a:latin typeface="Verdana" pitchFamily="34" charset="0"/>
              <a:ea typeface="Verdana" pitchFamily="34" charset="0"/>
              <a:cs typeface="Verdana" pitchFamily="34" charset="0"/>
            </a:endParaRPr>
          </a:p>
          <a:p>
            <a:pPr lvl="0">
              <a:lnSpc>
                <a:spcPct val="120000"/>
              </a:lnSpc>
            </a:pPr>
            <a:endParaRPr lang="nl-NL" sz="1200">
              <a:solidFill>
                <a:schemeClr val="bg1"/>
              </a:solidFill>
              <a:latin typeface="Verdana" pitchFamily="34" charset="0"/>
              <a:ea typeface="Verdana" pitchFamily="34" charset="0"/>
              <a:cs typeface="Verdana" pitchFamily="34" charset="0"/>
            </a:endParaRPr>
          </a:p>
          <a:p>
            <a:pPr lvl="0">
              <a:lnSpc>
                <a:spcPct val="120000"/>
              </a:lnSpc>
            </a:pPr>
            <a:r>
              <a:rPr lang="nl-NL" sz="1200">
                <a:solidFill>
                  <a:schemeClr val="bg1"/>
                </a:solidFill>
                <a:latin typeface="Verdana" pitchFamily="34" charset="0"/>
                <a:ea typeface="Verdana" pitchFamily="34" charset="0"/>
                <a:cs typeface="Verdana" pitchFamily="34" charset="0"/>
              </a:rPr>
              <a:t>Kijk voor de actuele informatie over Ruygeborg (en over de andere projecten) op de website van Veenweiden Gouwe Wiericke.</a:t>
            </a:r>
          </a:p>
          <a:p>
            <a:pPr lvl="0">
              <a:lnSpc>
                <a:spcPct val="120000"/>
              </a:lnSpc>
            </a:pPr>
            <a:endParaRPr lang="nl-NL" sz="1200">
              <a:solidFill>
                <a:schemeClr val="bg1"/>
              </a:solidFill>
              <a:latin typeface="Verdana" pitchFamily="34" charset="0"/>
              <a:ea typeface="Verdana" pitchFamily="34" charset="0"/>
              <a:cs typeface="Verdana" pitchFamily="34" charset="0"/>
            </a:endParaRPr>
          </a:p>
          <a:p>
            <a:pPr lvl="0">
              <a:lnSpc>
                <a:spcPct val="120000"/>
              </a:lnSpc>
            </a:pPr>
            <a:r>
              <a:rPr lang="nl-NL" sz="1200">
                <a:solidFill>
                  <a:schemeClr val="bg1"/>
                </a:solidFill>
                <a:latin typeface="Verdana" pitchFamily="34" charset="0"/>
                <a:ea typeface="Verdana" pitchFamily="34" charset="0"/>
                <a:cs typeface="Verdana" pitchFamily="34" charset="0"/>
              </a:rPr>
              <a:t>Daar kunt u zich ook aanmelden voor nieuwsberichten.</a:t>
            </a:r>
            <a:endParaRPr lang="nl-NL" sz="1200">
              <a:latin typeface="Verdana" pitchFamily="34" charset="0"/>
              <a:ea typeface="Verdana" pitchFamily="34" charset="0"/>
              <a:cs typeface="Verdana" pitchFamily="34" charset="0"/>
            </a:endParaRPr>
          </a:p>
          <a:p>
            <a:pPr lvl="0">
              <a:lnSpc>
                <a:spcPct val="120000"/>
              </a:lnSpc>
            </a:pPr>
            <a:endParaRPr lang="nl-NL" sz="1200">
              <a:solidFill>
                <a:srgbClr val="FF0000"/>
              </a:solidFill>
              <a:latin typeface="Verdana" pitchFamily="34" charset="0"/>
              <a:ea typeface="Verdana" pitchFamily="34" charset="0"/>
              <a:cs typeface="Verdana" pitchFamily="34" charset="0"/>
            </a:endParaRPr>
          </a:p>
          <a:p>
            <a:pPr lvl="0">
              <a:lnSpc>
                <a:spcPct val="120000"/>
              </a:lnSpc>
            </a:pPr>
            <a:endParaRPr lang="nl-NL" sz="1200">
              <a:solidFill>
                <a:srgbClr val="FF0000"/>
              </a:solidFill>
              <a:latin typeface="Verdana" pitchFamily="34" charset="0"/>
              <a:ea typeface="Verdana" pitchFamily="34" charset="0"/>
              <a:cs typeface="Verdana" pitchFamily="34" charset="0"/>
            </a:endParaRPr>
          </a:p>
          <a:p>
            <a:pPr lvl="0">
              <a:lnSpc>
                <a:spcPct val="120000"/>
              </a:lnSpc>
            </a:pPr>
            <a:endParaRPr lang="nl-NL" sz="1200">
              <a:solidFill>
                <a:srgbClr val="FF0000"/>
              </a:solidFill>
              <a:latin typeface="Verdana" pitchFamily="34" charset="0"/>
              <a:ea typeface="Verdana" pitchFamily="34" charset="0"/>
              <a:cs typeface="Verdana" pitchFamily="34" charset="0"/>
            </a:endParaRPr>
          </a:p>
          <a:p>
            <a:pPr lvl="0">
              <a:lnSpc>
                <a:spcPct val="120000"/>
              </a:lnSpc>
            </a:pPr>
            <a:endParaRPr lang="nl-NL" sz="1200">
              <a:solidFill>
                <a:srgbClr val="FF0000"/>
              </a:solidFill>
              <a:latin typeface="Verdana" pitchFamily="34" charset="0"/>
              <a:ea typeface="Verdana" pitchFamily="34" charset="0"/>
              <a:cs typeface="Verdana" pitchFamily="34" charset="0"/>
            </a:endParaRPr>
          </a:p>
          <a:p>
            <a:pPr lvl="0">
              <a:lnSpc>
                <a:spcPct val="120000"/>
              </a:lnSpc>
            </a:pPr>
            <a:endParaRPr lang="nl-NL" sz="1200">
              <a:solidFill>
                <a:schemeClr val="bg1"/>
              </a:solidFill>
              <a:latin typeface="Verdana" pitchFamily="34" charset="0"/>
              <a:ea typeface="Verdana" pitchFamily="34" charset="0"/>
              <a:cs typeface="Verdana" pitchFamily="34" charset="0"/>
            </a:endParaRPr>
          </a:p>
          <a:p>
            <a:pPr lvl="0">
              <a:lnSpc>
                <a:spcPct val="120000"/>
              </a:lnSpc>
            </a:pPr>
            <a:endParaRPr lang="nl-NL" sz="1200">
              <a:solidFill>
                <a:schemeClr val="bg1"/>
              </a:solidFill>
              <a:latin typeface="Verdana" pitchFamily="34" charset="0"/>
              <a:ea typeface="Verdana" pitchFamily="34" charset="0"/>
              <a:cs typeface="Verdana" pitchFamily="34" charset="0"/>
            </a:endParaRPr>
          </a:p>
          <a:p>
            <a:pPr lvl="0">
              <a:lnSpc>
                <a:spcPct val="120000"/>
              </a:lnSpc>
            </a:pPr>
            <a:endParaRPr lang="nl-NL" sz="1200">
              <a:solidFill>
                <a:schemeClr val="bg1"/>
              </a:solidFill>
              <a:latin typeface="Verdana" pitchFamily="34" charset="0"/>
              <a:ea typeface="Verdana" pitchFamily="34" charset="0"/>
              <a:cs typeface="Verdana" pitchFamily="34" charset="0"/>
            </a:endParaRPr>
          </a:p>
          <a:p>
            <a:pPr lvl="0">
              <a:lnSpc>
                <a:spcPct val="120000"/>
              </a:lnSpc>
            </a:pPr>
            <a:endParaRPr lang="nl-NL" sz="1200">
              <a:solidFill>
                <a:schemeClr val="bg1"/>
              </a:solidFill>
              <a:latin typeface="Verdana" pitchFamily="34" charset="0"/>
              <a:ea typeface="Verdana" pitchFamily="34" charset="0"/>
              <a:cs typeface="Verdana" pitchFamily="34" charset="0"/>
            </a:endParaRPr>
          </a:p>
          <a:p>
            <a:pPr lvl="0">
              <a:lnSpc>
                <a:spcPct val="120000"/>
              </a:lnSpc>
            </a:pPr>
            <a:endParaRPr lang="nl-NL" sz="1200">
              <a:solidFill>
                <a:schemeClr val="bg1"/>
              </a:solidFill>
              <a:latin typeface="Verdana" pitchFamily="34" charset="0"/>
              <a:ea typeface="Verdana" pitchFamily="34" charset="0"/>
              <a:cs typeface="Verdana" pitchFamily="34" charset="0"/>
            </a:endParaRPr>
          </a:p>
          <a:p>
            <a:pPr lvl="0">
              <a:lnSpc>
                <a:spcPct val="120000"/>
              </a:lnSpc>
            </a:pPr>
            <a:endParaRPr lang="nl-NL" sz="1200">
              <a:solidFill>
                <a:schemeClr val="bg1"/>
              </a:solidFill>
              <a:latin typeface="Verdana" pitchFamily="34" charset="0"/>
              <a:ea typeface="Verdana" pitchFamily="34" charset="0"/>
              <a:cs typeface="Verdana" pitchFamily="34" charset="0"/>
            </a:endParaRPr>
          </a:p>
          <a:p>
            <a:pPr lvl="0">
              <a:lnSpc>
                <a:spcPct val="120000"/>
              </a:lnSpc>
            </a:pPr>
            <a:endParaRPr lang="nl-NL" sz="1200">
              <a:solidFill>
                <a:schemeClr val="bg1"/>
              </a:solidFill>
              <a:latin typeface="Verdana" pitchFamily="34" charset="0"/>
              <a:ea typeface="Verdana" pitchFamily="34" charset="0"/>
              <a:cs typeface="Verdana" pitchFamily="34" charset="0"/>
            </a:endParaRPr>
          </a:p>
          <a:p>
            <a:pPr lvl="0">
              <a:lnSpc>
                <a:spcPct val="120000"/>
              </a:lnSpc>
            </a:pPr>
            <a:endParaRPr lang="nl-NL" sz="1200">
              <a:solidFill>
                <a:schemeClr val="bg1"/>
              </a:solidFill>
              <a:latin typeface="Verdana" pitchFamily="34" charset="0"/>
              <a:ea typeface="Verdana" pitchFamily="34" charset="0"/>
              <a:cs typeface="Verdana" pitchFamily="34" charset="0"/>
            </a:endParaRPr>
          </a:p>
          <a:p>
            <a:pPr lvl="0">
              <a:lnSpc>
                <a:spcPct val="120000"/>
              </a:lnSpc>
            </a:pPr>
            <a:endParaRPr lang="nl-NL" sz="1200">
              <a:solidFill>
                <a:schemeClr val="bg1"/>
              </a:solidFill>
              <a:latin typeface="Verdana" pitchFamily="34" charset="0"/>
              <a:ea typeface="Verdana" pitchFamily="34" charset="0"/>
              <a:cs typeface="Verdana" pitchFamily="34" charset="0"/>
            </a:endParaRPr>
          </a:p>
        </p:txBody>
      </p:sp>
      <p:sp>
        <p:nvSpPr>
          <p:cNvPr id="2" name="Tekstvak 1"/>
          <p:cNvSpPr txBox="1"/>
          <p:nvPr/>
        </p:nvSpPr>
        <p:spPr>
          <a:xfrm>
            <a:off x="7183800" y="2941535"/>
            <a:ext cx="5040700" cy="1366528"/>
          </a:xfrm>
          <a:prstGeom prst="rect">
            <a:avLst/>
          </a:prstGeom>
          <a:noFill/>
          <a:ln w="25400">
            <a:solidFill>
              <a:schemeClr val="bg1"/>
            </a:solidFill>
          </a:ln>
        </p:spPr>
        <p:txBody>
          <a:bodyPr wrap="square" rtlCol="0">
            <a:spAutoFit/>
          </a:bodyPr>
          <a:lstStyle/>
          <a:p>
            <a:pPr lvl="0" algn="ctr">
              <a:lnSpc>
                <a:spcPct val="120000"/>
              </a:lnSpc>
            </a:pPr>
            <a:endParaRPr lang="nl-NL" sz="800">
              <a:solidFill>
                <a:schemeClr val="bg1"/>
              </a:solidFill>
              <a:latin typeface="Verdana" pitchFamily="34" charset="0"/>
              <a:ea typeface="Verdana" pitchFamily="34" charset="0"/>
              <a:cs typeface="Verdana" pitchFamily="34" charset="0"/>
            </a:endParaRPr>
          </a:p>
          <a:p>
            <a:pPr lvl="0" algn="ctr">
              <a:lnSpc>
                <a:spcPct val="120000"/>
              </a:lnSpc>
            </a:pPr>
            <a:r>
              <a:rPr lang="nl-NL" sz="2000">
                <a:solidFill>
                  <a:schemeClr val="bg1"/>
                </a:solidFill>
                <a:latin typeface="Verdana" pitchFamily="34" charset="0"/>
                <a:ea typeface="Verdana" pitchFamily="34" charset="0"/>
                <a:cs typeface="Verdana" pitchFamily="34" charset="0"/>
              </a:rPr>
              <a:t>www.veenweidengouwewiericke.nl</a:t>
            </a:r>
          </a:p>
          <a:p>
            <a:pPr lvl="0" algn="ctr">
              <a:lnSpc>
                <a:spcPct val="120000"/>
              </a:lnSpc>
            </a:pPr>
            <a:endParaRPr lang="nl-NL" sz="1200">
              <a:solidFill>
                <a:schemeClr val="bg1"/>
              </a:solidFill>
              <a:latin typeface="Verdana" pitchFamily="34" charset="0"/>
              <a:ea typeface="Verdana" pitchFamily="34" charset="0"/>
              <a:cs typeface="Verdana" pitchFamily="34" charset="0"/>
            </a:endParaRPr>
          </a:p>
          <a:p>
            <a:pPr lvl="0" algn="ctr">
              <a:lnSpc>
                <a:spcPct val="120000"/>
              </a:lnSpc>
            </a:pPr>
            <a:r>
              <a:rPr lang="nl-NL" sz="2000">
                <a:solidFill>
                  <a:schemeClr val="bg1"/>
                </a:solidFill>
                <a:latin typeface="Verdana" pitchFamily="34" charset="0"/>
                <a:ea typeface="Verdana" pitchFamily="34" charset="0"/>
                <a:cs typeface="Verdana" pitchFamily="34" charset="0"/>
              </a:rPr>
              <a:t>info@veenweidengouwewiericke.nl</a:t>
            </a:r>
          </a:p>
          <a:p>
            <a:pPr lvl="0" algn="ctr">
              <a:lnSpc>
                <a:spcPct val="120000"/>
              </a:lnSpc>
            </a:pPr>
            <a:endParaRPr lang="nl-NL" sz="900"/>
          </a:p>
        </p:txBody>
      </p:sp>
    </p:spTree>
    <p:extLst>
      <p:ext uri="{BB962C8B-B14F-4D97-AF65-F5344CB8AC3E}">
        <p14:creationId xmlns:p14="http://schemas.microsoft.com/office/powerpoint/2010/main" val="206047075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2298</TotalTime>
  <Words>1031</Words>
  <Application>Microsoft Office PowerPoint</Application>
  <PresentationFormat>A3 (297 x 420 mm)</PresentationFormat>
  <Paragraphs>138</Paragraphs>
  <Slides>10</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Provincie Zuid-Holland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Jansemh1</dc:creator>
  <cp:lastModifiedBy>Jansen, WAM</cp:lastModifiedBy>
  <cp:revision>177</cp:revision>
  <cp:lastPrinted>2020-02-13T09:44:54Z</cp:lastPrinted>
  <dcterms:created xsi:type="dcterms:W3CDTF">2016-03-09T15:22:14Z</dcterms:created>
  <dcterms:modified xsi:type="dcterms:W3CDTF">2020-02-21T10:42:57Z</dcterms:modified>
</cp:coreProperties>
</file>